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87" r:id="rId8"/>
    <p:sldId id="303" r:id="rId9"/>
    <p:sldId id="289" r:id="rId10"/>
    <p:sldId id="299" r:id="rId11"/>
    <p:sldId id="265" r:id="rId12"/>
    <p:sldId id="266" r:id="rId13"/>
    <p:sldId id="300" r:id="rId14"/>
    <p:sldId id="286" r:id="rId15"/>
    <p:sldId id="284" r:id="rId16"/>
    <p:sldId id="280" r:id="rId17"/>
    <p:sldId id="270" r:id="rId18"/>
    <p:sldId id="271" r:id="rId19"/>
    <p:sldId id="272" r:id="rId20"/>
    <p:sldId id="268" r:id="rId21"/>
    <p:sldId id="292" r:id="rId22"/>
    <p:sldId id="301" r:id="rId23"/>
    <p:sldId id="302" r:id="rId24"/>
    <p:sldId id="281" r:id="rId25"/>
    <p:sldId id="282" r:id="rId26"/>
    <p:sldId id="294" r:id="rId27"/>
    <p:sldId id="293" r:id="rId28"/>
    <p:sldId id="283" r:id="rId29"/>
    <p:sldId id="274" r:id="rId30"/>
    <p:sldId id="275" r:id="rId31"/>
    <p:sldId id="277" r:id="rId32"/>
    <p:sldId id="278" r:id="rId33"/>
    <p:sldId id="296" r:id="rId34"/>
    <p:sldId id="297" r:id="rId35"/>
    <p:sldId id="298" r:id="rId36"/>
  </p:sldIdLst>
  <p:sldSz cx="12192000" cy="6858000"/>
  <p:notesSz cx="6797675" cy="9926638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67B416-3EAE-4D65-BF65-446AE41AE1D4}" type="doc">
      <dgm:prSet loTypeId="urn:microsoft.com/office/officeart/2005/8/layout/defaul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878B6F4B-ADCA-4D57-9D6D-6A0F99523F61}">
      <dgm:prSet/>
      <dgm:spPr>
        <a:solidFill>
          <a:schemeClr val="bg1"/>
        </a:solidFill>
        <a:ln>
          <a:solidFill>
            <a:schemeClr val="bg1"/>
          </a:solidFill>
        </a:ln>
      </dgm:spPr>
      <dgm:t>
        <a:bodyPr/>
        <a:lstStyle/>
        <a:p>
          <a:pPr rtl="0"/>
          <a:r>
            <a:rPr lang="hr-HR" dirty="0"/>
            <a:t>Prihod </a:t>
          </a:r>
          <a:r>
            <a:rPr lang="hr-HR" b="1" i="0" dirty="0"/>
            <a:t>398.168,43 </a:t>
          </a:r>
          <a:r>
            <a:rPr lang="hr-HR" dirty="0"/>
            <a:t>–</a:t>
          </a:r>
          <a:r>
            <a:rPr lang="pt-BR" b="1" i="0" dirty="0"/>
            <a:t>eura do uključivo 1.327.228,08 eura</a:t>
          </a:r>
          <a:r>
            <a:rPr lang="hr-HR" dirty="0"/>
            <a:t> davanje na uvid ovlaštenom revizoru jednom godišnje svoje financijske izvještaje</a:t>
          </a:r>
        </a:p>
      </dgm:t>
    </dgm:pt>
    <dgm:pt modelId="{8863A40C-2276-433B-97AB-E991F5D35A5D}" type="parTrans" cxnId="{1069C644-EC2E-42EB-97B2-92A913ABE20E}">
      <dgm:prSet/>
      <dgm:spPr/>
      <dgm:t>
        <a:bodyPr/>
        <a:lstStyle/>
        <a:p>
          <a:endParaRPr lang="hr-HR"/>
        </a:p>
      </dgm:t>
    </dgm:pt>
    <dgm:pt modelId="{C07273B7-E6FB-49E5-A02F-4FD733D5FB4A}" type="sibTrans" cxnId="{1069C644-EC2E-42EB-97B2-92A913ABE20E}">
      <dgm:prSet/>
      <dgm:spPr/>
      <dgm:t>
        <a:bodyPr/>
        <a:lstStyle/>
        <a:p>
          <a:endParaRPr lang="hr-HR"/>
        </a:p>
      </dgm:t>
    </dgm:pt>
    <dgm:pt modelId="{D00DEC07-B6C8-4737-A8B3-2CCECE192F57}">
      <dgm:prSet/>
      <dgm:spPr>
        <a:solidFill>
          <a:schemeClr val="bg1"/>
        </a:solidFill>
      </dgm:spPr>
      <dgm:t>
        <a:bodyPr/>
        <a:lstStyle/>
        <a:p>
          <a:pPr rtl="0"/>
          <a:r>
            <a:rPr lang="hr-HR" dirty="0"/>
            <a:t>Prihod </a:t>
          </a:r>
          <a:r>
            <a:rPr lang="hr-HR" b="1" i="0" dirty="0"/>
            <a:t>iznad 1.327.228,08 eura </a:t>
          </a:r>
          <a:r>
            <a:rPr lang="hr-HR" dirty="0"/>
            <a:t>– revidiranje financijskih izvještaja, jednom godišnje putem ovlaštenog revizora</a:t>
          </a:r>
        </a:p>
      </dgm:t>
    </dgm:pt>
    <dgm:pt modelId="{EC193548-7425-4A85-8F2A-E84A8C507E34}" type="parTrans" cxnId="{696E247D-3F25-4221-A497-714559A5404C}">
      <dgm:prSet/>
      <dgm:spPr/>
      <dgm:t>
        <a:bodyPr/>
        <a:lstStyle/>
        <a:p>
          <a:endParaRPr lang="hr-HR"/>
        </a:p>
      </dgm:t>
    </dgm:pt>
    <dgm:pt modelId="{1370BCDC-A340-4884-9924-B15C5A183219}" type="sibTrans" cxnId="{696E247D-3F25-4221-A497-714559A5404C}">
      <dgm:prSet/>
      <dgm:spPr/>
      <dgm:t>
        <a:bodyPr/>
        <a:lstStyle/>
        <a:p>
          <a:endParaRPr lang="hr-HR"/>
        </a:p>
      </dgm:t>
    </dgm:pt>
    <dgm:pt modelId="{26414F1D-E3F2-4ADA-BC1A-4820276AC64B}">
      <dgm:prSet/>
      <dgm:spPr>
        <a:solidFill>
          <a:schemeClr val="bg1"/>
        </a:solidFill>
      </dgm:spPr>
      <dgm:t>
        <a:bodyPr/>
        <a:lstStyle/>
        <a:p>
          <a:pPr rtl="0"/>
          <a:r>
            <a:rPr lang="hr-HR"/>
            <a:t>Obveza objave revizorskog izvješća na svojim web stranicama – do 30. lipnja </a:t>
          </a:r>
        </a:p>
      </dgm:t>
    </dgm:pt>
    <dgm:pt modelId="{0AAAC71D-7E0F-4E5F-8F93-C8C241CB081E}" type="parTrans" cxnId="{FFB30325-1310-4169-A547-D836B9206C53}">
      <dgm:prSet/>
      <dgm:spPr/>
      <dgm:t>
        <a:bodyPr/>
        <a:lstStyle/>
        <a:p>
          <a:endParaRPr lang="hr-HR"/>
        </a:p>
      </dgm:t>
    </dgm:pt>
    <dgm:pt modelId="{98233FB4-EB92-4339-B21A-96821E1BD985}" type="sibTrans" cxnId="{FFB30325-1310-4169-A547-D836B9206C53}">
      <dgm:prSet/>
      <dgm:spPr/>
      <dgm:t>
        <a:bodyPr/>
        <a:lstStyle/>
        <a:p>
          <a:endParaRPr lang="hr-HR"/>
        </a:p>
      </dgm:t>
    </dgm:pt>
    <dgm:pt modelId="{5FB32290-81F5-4724-B3A6-0ECF5BDA9C6A}">
      <dgm:prSet/>
      <dgm:spPr>
        <a:solidFill>
          <a:schemeClr val="bg1"/>
        </a:solidFill>
      </dgm:spPr>
      <dgm:t>
        <a:bodyPr/>
        <a:lstStyle/>
        <a:p>
          <a:pPr rtl="0"/>
          <a:r>
            <a:rPr lang="hr-HR"/>
            <a:t>Obveza objave ne odnosi se na sindikate i udruge poslodavaca</a:t>
          </a:r>
        </a:p>
      </dgm:t>
    </dgm:pt>
    <dgm:pt modelId="{33D63896-0D9B-4084-BBA7-0780D8A5EC2F}" type="parTrans" cxnId="{5E34F5F6-C02F-41B4-BB13-C39747132969}">
      <dgm:prSet/>
      <dgm:spPr/>
      <dgm:t>
        <a:bodyPr/>
        <a:lstStyle/>
        <a:p>
          <a:endParaRPr lang="hr-HR"/>
        </a:p>
      </dgm:t>
    </dgm:pt>
    <dgm:pt modelId="{76FD6B58-DE08-4CA2-91F8-9133BE31BC45}" type="sibTrans" cxnId="{5E34F5F6-C02F-41B4-BB13-C39747132969}">
      <dgm:prSet/>
      <dgm:spPr/>
      <dgm:t>
        <a:bodyPr/>
        <a:lstStyle/>
        <a:p>
          <a:endParaRPr lang="hr-HR"/>
        </a:p>
      </dgm:t>
    </dgm:pt>
    <dgm:pt modelId="{CF5F31DB-7592-48AD-8FA6-CD9A77B35669}" type="pres">
      <dgm:prSet presAssocID="{B667B416-3EAE-4D65-BF65-446AE41AE1D4}" presName="diagram" presStyleCnt="0">
        <dgm:presLayoutVars>
          <dgm:dir/>
          <dgm:resizeHandles val="exact"/>
        </dgm:presLayoutVars>
      </dgm:prSet>
      <dgm:spPr/>
    </dgm:pt>
    <dgm:pt modelId="{D007075D-C565-47AE-B6B4-D3173468B118}" type="pres">
      <dgm:prSet presAssocID="{878B6F4B-ADCA-4D57-9D6D-6A0F99523F61}" presName="node" presStyleLbl="node1" presStyleIdx="0" presStyleCnt="4">
        <dgm:presLayoutVars>
          <dgm:bulletEnabled val="1"/>
        </dgm:presLayoutVars>
      </dgm:prSet>
      <dgm:spPr/>
    </dgm:pt>
    <dgm:pt modelId="{58FFC373-2AA6-405C-9706-E95DA0CF189B}" type="pres">
      <dgm:prSet presAssocID="{C07273B7-E6FB-49E5-A02F-4FD733D5FB4A}" presName="sibTrans" presStyleCnt="0"/>
      <dgm:spPr/>
    </dgm:pt>
    <dgm:pt modelId="{0CE50B49-DFD4-40A1-B36D-988D1E73E039}" type="pres">
      <dgm:prSet presAssocID="{D00DEC07-B6C8-4737-A8B3-2CCECE192F57}" presName="node" presStyleLbl="node1" presStyleIdx="1" presStyleCnt="4">
        <dgm:presLayoutVars>
          <dgm:bulletEnabled val="1"/>
        </dgm:presLayoutVars>
      </dgm:prSet>
      <dgm:spPr/>
    </dgm:pt>
    <dgm:pt modelId="{7FEAA2AA-3F5A-41F8-BDE8-1AE0A7EB9C74}" type="pres">
      <dgm:prSet presAssocID="{1370BCDC-A340-4884-9924-B15C5A183219}" presName="sibTrans" presStyleCnt="0"/>
      <dgm:spPr/>
    </dgm:pt>
    <dgm:pt modelId="{A45807E4-EC6E-4A30-8CB6-C13214D42B70}" type="pres">
      <dgm:prSet presAssocID="{26414F1D-E3F2-4ADA-BC1A-4820276AC64B}" presName="node" presStyleLbl="node1" presStyleIdx="2" presStyleCnt="4">
        <dgm:presLayoutVars>
          <dgm:bulletEnabled val="1"/>
        </dgm:presLayoutVars>
      </dgm:prSet>
      <dgm:spPr/>
    </dgm:pt>
    <dgm:pt modelId="{344B0A88-66A5-4C92-B6FD-FA30B91A680A}" type="pres">
      <dgm:prSet presAssocID="{98233FB4-EB92-4339-B21A-96821E1BD985}" presName="sibTrans" presStyleCnt="0"/>
      <dgm:spPr/>
    </dgm:pt>
    <dgm:pt modelId="{73B03B79-E5C0-45E9-A4FC-9D26BDD7E9E3}" type="pres">
      <dgm:prSet presAssocID="{5FB32290-81F5-4724-B3A6-0ECF5BDA9C6A}" presName="node" presStyleLbl="node1" presStyleIdx="3" presStyleCnt="4">
        <dgm:presLayoutVars>
          <dgm:bulletEnabled val="1"/>
        </dgm:presLayoutVars>
      </dgm:prSet>
      <dgm:spPr/>
    </dgm:pt>
  </dgm:ptLst>
  <dgm:cxnLst>
    <dgm:cxn modelId="{FFB30325-1310-4169-A547-D836B9206C53}" srcId="{B667B416-3EAE-4D65-BF65-446AE41AE1D4}" destId="{26414F1D-E3F2-4ADA-BC1A-4820276AC64B}" srcOrd="2" destOrd="0" parTransId="{0AAAC71D-7E0F-4E5F-8F93-C8C241CB081E}" sibTransId="{98233FB4-EB92-4339-B21A-96821E1BD985}"/>
    <dgm:cxn modelId="{1069C644-EC2E-42EB-97B2-92A913ABE20E}" srcId="{B667B416-3EAE-4D65-BF65-446AE41AE1D4}" destId="{878B6F4B-ADCA-4D57-9D6D-6A0F99523F61}" srcOrd="0" destOrd="0" parTransId="{8863A40C-2276-433B-97AB-E991F5D35A5D}" sibTransId="{C07273B7-E6FB-49E5-A02F-4FD733D5FB4A}"/>
    <dgm:cxn modelId="{9CE0BC6A-E57E-49DC-A239-D9546C2ED5E8}" type="presOf" srcId="{D00DEC07-B6C8-4737-A8B3-2CCECE192F57}" destId="{0CE50B49-DFD4-40A1-B36D-988D1E73E039}" srcOrd="0" destOrd="0" presId="urn:microsoft.com/office/officeart/2005/8/layout/default"/>
    <dgm:cxn modelId="{696E247D-3F25-4221-A497-714559A5404C}" srcId="{B667B416-3EAE-4D65-BF65-446AE41AE1D4}" destId="{D00DEC07-B6C8-4737-A8B3-2CCECE192F57}" srcOrd="1" destOrd="0" parTransId="{EC193548-7425-4A85-8F2A-E84A8C507E34}" sibTransId="{1370BCDC-A340-4884-9924-B15C5A183219}"/>
    <dgm:cxn modelId="{0DD465B6-11C7-438C-AA3A-A75E9B24286E}" type="presOf" srcId="{B667B416-3EAE-4D65-BF65-446AE41AE1D4}" destId="{CF5F31DB-7592-48AD-8FA6-CD9A77B35669}" srcOrd="0" destOrd="0" presId="urn:microsoft.com/office/officeart/2005/8/layout/default"/>
    <dgm:cxn modelId="{46F024C3-36E8-4041-B0FE-F7F28A90480F}" type="presOf" srcId="{26414F1D-E3F2-4ADA-BC1A-4820276AC64B}" destId="{A45807E4-EC6E-4A30-8CB6-C13214D42B70}" srcOrd="0" destOrd="0" presId="urn:microsoft.com/office/officeart/2005/8/layout/default"/>
    <dgm:cxn modelId="{FFC7ECCD-134A-42D9-91A1-B363FA8CFA2E}" type="presOf" srcId="{5FB32290-81F5-4724-B3A6-0ECF5BDA9C6A}" destId="{73B03B79-E5C0-45E9-A4FC-9D26BDD7E9E3}" srcOrd="0" destOrd="0" presId="urn:microsoft.com/office/officeart/2005/8/layout/default"/>
    <dgm:cxn modelId="{051E17E0-7388-48A5-A928-53CF6652009D}" type="presOf" srcId="{878B6F4B-ADCA-4D57-9D6D-6A0F99523F61}" destId="{D007075D-C565-47AE-B6B4-D3173468B118}" srcOrd="0" destOrd="0" presId="urn:microsoft.com/office/officeart/2005/8/layout/default"/>
    <dgm:cxn modelId="{5E34F5F6-C02F-41B4-BB13-C39747132969}" srcId="{B667B416-3EAE-4D65-BF65-446AE41AE1D4}" destId="{5FB32290-81F5-4724-B3A6-0ECF5BDA9C6A}" srcOrd="3" destOrd="0" parTransId="{33D63896-0D9B-4084-BBA7-0780D8A5EC2F}" sibTransId="{76FD6B58-DE08-4CA2-91F8-9133BE31BC45}"/>
    <dgm:cxn modelId="{3626D8CC-F603-461E-8ED4-BAA591E6C78D}" type="presParOf" srcId="{CF5F31DB-7592-48AD-8FA6-CD9A77B35669}" destId="{D007075D-C565-47AE-B6B4-D3173468B118}" srcOrd="0" destOrd="0" presId="urn:microsoft.com/office/officeart/2005/8/layout/default"/>
    <dgm:cxn modelId="{08222B26-A55E-49E1-8D1B-9E6E2A771EA0}" type="presParOf" srcId="{CF5F31DB-7592-48AD-8FA6-CD9A77B35669}" destId="{58FFC373-2AA6-405C-9706-E95DA0CF189B}" srcOrd="1" destOrd="0" presId="urn:microsoft.com/office/officeart/2005/8/layout/default"/>
    <dgm:cxn modelId="{653DFE56-1354-490C-A5D1-900A91FFCE28}" type="presParOf" srcId="{CF5F31DB-7592-48AD-8FA6-CD9A77B35669}" destId="{0CE50B49-DFD4-40A1-B36D-988D1E73E039}" srcOrd="2" destOrd="0" presId="urn:microsoft.com/office/officeart/2005/8/layout/default"/>
    <dgm:cxn modelId="{13B3326A-D2AF-4C81-8314-AB9F167251B3}" type="presParOf" srcId="{CF5F31DB-7592-48AD-8FA6-CD9A77B35669}" destId="{7FEAA2AA-3F5A-41F8-BDE8-1AE0A7EB9C74}" srcOrd="3" destOrd="0" presId="urn:microsoft.com/office/officeart/2005/8/layout/default"/>
    <dgm:cxn modelId="{62184351-4745-4575-A1B9-6D93428DF55E}" type="presParOf" srcId="{CF5F31DB-7592-48AD-8FA6-CD9A77B35669}" destId="{A45807E4-EC6E-4A30-8CB6-C13214D42B70}" srcOrd="4" destOrd="0" presId="urn:microsoft.com/office/officeart/2005/8/layout/default"/>
    <dgm:cxn modelId="{0118C7AA-BE2A-4688-8D60-1D2A8500037E}" type="presParOf" srcId="{CF5F31DB-7592-48AD-8FA6-CD9A77B35669}" destId="{344B0A88-66A5-4C92-B6FD-FA30B91A680A}" srcOrd="5" destOrd="0" presId="urn:microsoft.com/office/officeart/2005/8/layout/default"/>
    <dgm:cxn modelId="{002E2F01-0912-41FD-AF52-27755974BC38}" type="presParOf" srcId="{CF5F31DB-7592-48AD-8FA6-CD9A77B35669}" destId="{73B03B79-E5C0-45E9-A4FC-9D26BDD7E9E3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32B845-72B4-461D-8561-0524315D5D2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AE97327-5AB6-47D3-B0F0-36F62D2C1A13}">
      <dgm:prSet/>
      <dgm:spPr/>
      <dgm:t>
        <a:bodyPr/>
        <a:lstStyle/>
        <a:p>
          <a:pPr rtl="0"/>
          <a:r>
            <a:rPr lang="hr-HR" dirty="0"/>
            <a:t>Recipročni prihodi (prihodi na temelju isporučenih dobara i usluga) – ispostavom računa</a:t>
          </a:r>
        </a:p>
      </dgm:t>
    </dgm:pt>
    <dgm:pt modelId="{EBF7B3D6-6E10-4B77-BF16-126E820DA18B}" type="parTrans" cxnId="{74809D09-435E-4DE5-B388-10C16B5E60B5}">
      <dgm:prSet/>
      <dgm:spPr/>
      <dgm:t>
        <a:bodyPr/>
        <a:lstStyle/>
        <a:p>
          <a:endParaRPr lang="hr-HR"/>
        </a:p>
      </dgm:t>
    </dgm:pt>
    <dgm:pt modelId="{88988A2C-E050-479A-9294-684A22C0732D}" type="sibTrans" cxnId="{74809D09-435E-4DE5-B388-10C16B5E60B5}">
      <dgm:prSet/>
      <dgm:spPr/>
      <dgm:t>
        <a:bodyPr/>
        <a:lstStyle/>
        <a:p>
          <a:endParaRPr lang="hr-HR"/>
        </a:p>
      </dgm:t>
    </dgm:pt>
    <dgm:pt modelId="{F9F62735-4B65-491A-9C9F-D7F1CE4B8A7E}">
      <dgm:prSet/>
      <dgm:spPr/>
      <dgm:t>
        <a:bodyPr/>
        <a:lstStyle/>
        <a:p>
          <a:pPr rtl="0"/>
          <a:r>
            <a:rPr lang="hr-HR" dirty="0" err="1"/>
            <a:t>Nerecipročni</a:t>
          </a:r>
          <a:r>
            <a:rPr lang="hr-HR" dirty="0"/>
            <a:t> prihodi (donacije, članarine, pomoći, doprinosi i ostali slični prihodi) – za razdoblje na koje se odnose, naplaćeni do predaje izvještaja</a:t>
          </a:r>
        </a:p>
      </dgm:t>
    </dgm:pt>
    <dgm:pt modelId="{3D2E4666-CD94-40A6-8EAA-FE7FE047BEC6}" type="parTrans" cxnId="{47D1229B-D439-46FE-9640-65819EAEF42B}">
      <dgm:prSet/>
      <dgm:spPr/>
      <dgm:t>
        <a:bodyPr/>
        <a:lstStyle/>
        <a:p>
          <a:endParaRPr lang="hr-HR"/>
        </a:p>
      </dgm:t>
    </dgm:pt>
    <dgm:pt modelId="{B7500157-585F-485E-81D0-7ADA9E288A90}" type="sibTrans" cxnId="{47D1229B-D439-46FE-9640-65819EAEF42B}">
      <dgm:prSet/>
      <dgm:spPr/>
      <dgm:t>
        <a:bodyPr/>
        <a:lstStyle/>
        <a:p>
          <a:endParaRPr lang="hr-HR"/>
        </a:p>
      </dgm:t>
    </dgm:pt>
    <dgm:pt modelId="{C7C1F0EA-B1FA-4324-A2CF-C400EEAAD4BA}">
      <dgm:prSet/>
      <dgm:spPr/>
      <dgm:t>
        <a:bodyPr/>
        <a:lstStyle/>
        <a:p>
          <a:pPr rtl="0"/>
          <a:r>
            <a:rPr lang="hr-HR"/>
            <a:t>Donacije povezane s izvršenjem ugovorenih programa (projekata i aktivnosti) – odgođeni prihodi </a:t>
          </a:r>
        </a:p>
      </dgm:t>
    </dgm:pt>
    <dgm:pt modelId="{742FC539-ED37-4313-9530-AA42729AE5CD}" type="parTrans" cxnId="{AB616033-A063-4D5B-AFA2-78F129D14D0A}">
      <dgm:prSet/>
      <dgm:spPr/>
      <dgm:t>
        <a:bodyPr/>
        <a:lstStyle/>
        <a:p>
          <a:endParaRPr lang="hr-HR"/>
        </a:p>
      </dgm:t>
    </dgm:pt>
    <dgm:pt modelId="{BCACF0F3-E1B4-45D5-937C-12D4E1BC3CA0}" type="sibTrans" cxnId="{AB616033-A063-4D5B-AFA2-78F129D14D0A}">
      <dgm:prSet/>
      <dgm:spPr/>
      <dgm:t>
        <a:bodyPr/>
        <a:lstStyle/>
        <a:p>
          <a:endParaRPr lang="hr-HR"/>
        </a:p>
      </dgm:t>
    </dgm:pt>
    <dgm:pt modelId="{7D6D8217-8895-4B2D-AA0D-A5E307021C51}">
      <dgm:prSet/>
      <dgm:spPr/>
      <dgm:t>
        <a:bodyPr/>
        <a:lstStyle/>
        <a:p>
          <a:pPr rtl="0"/>
          <a:r>
            <a:rPr lang="hr-HR"/>
            <a:t>Donacije vezane uz imovinu – sukladno amortizaciji</a:t>
          </a:r>
        </a:p>
      </dgm:t>
    </dgm:pt>
    <dgm:pt modelId="{13EAE10D-931C-4E5C-BDE9-592B2E426B7E}" type="parTrans" cxnId="{48378D40-8FCB-4FBF-B7E3-86675248BD23}">
      <dgm:prSet/>
      <dgm:spPr/>
      <dgm:t>
        <a:bodyPr/>
        <a:lstStyle/>
        <a:p>
          <a:endParaRPr lang="hr-HR"/>
        </a:p>
      </dgm:t>
    </dgm:pt>
    <dgm:pt modelId="{60A3D58C-FACD-4202-8438-7B42292A0F25}" type="sibTrans" cxnId="{48378D40-8FCB-4FBF-B7E3-86675248BD23}">
      <dgm:prSet/>
      <dgm:spPr/>
      <dgm:t>
        <a:bodyPr/>
        <a:lstStyle/>
        <a:p>
          <a:endParaRPr lang="hr-HR"/>
        </a:p>
      </dgm:t>
    </dgm:pt>
    <dgm:pt modelId="{C4B0B287-85D4-4832-B557-07BA8657C4D1}">
      <dgm:prSet/>
      <dgm:spPr/>
      <dgm:t>
        <a:bodyPr/>
        <a:lstStyle/>
        <a:p>
          <a:pPr rtl="0"/>
          <a:r>
            <a:rPr lang="hr-HR"/>
            <a:t>Rashodi – priznavanje u trenutku nastanka</a:t>
          </a:r>
        </a:p>
      </dgm:t>
    </dgm:pt>
    <dgm:pt modelId="{C1F3B766-937C-49C7-B161-EBF216B1954A}" type="parTrans" cxnId="{1AB92C88-EED5-4B96-988D-A7FEAD92219D}">
      <dgm:prSet/>
      <dgm:spPr/>
      <dgm:t>
        <a:bodyPr/>
        <a:lstStyle/>
        <a:p>
          <a:endParaRPr lang="hr-HR"/>
        </a:p>
      </dgm:t>
    </dgm:pt>
    <dgm:pt modelId="{DF1FBC03-B25B-4521-9171-70FC12596B8B}" type="sibTrans" cxnId="{1AB92C88-EED5-4B96-988D-A7FEAD92219D}">
      <dgm:prSet/>
      <dgm:spPr/>
      <dgm:t>
        <a:bodyPr/>
        <a:lstStyle/>
        <a:p>
          <a:endParaRPr lang="hr-HR"/>
        </a:p>
      </dgm:t>
    </dgm:pt>
    <dgm:pt modelId="{5FA32A1C-C421-4616-A7E7-9E6C9DD5A81A}">
      <dgm:prSet/>
      <dgm:spPr/>
      <dgm:t>
        <a:bodyPr/>
        <a:lstStyle/>
        <a:p>
          <a:pPr rtl="0"/>
          <a:r>
            <a:rPr lang="hr-HR"/>
            <a:t>Rashodi za kratkotrajnu imovinu – u trenutku prodaje</a:t>
          </a:r>
        </a:p>
      </dgm:t>
    </dgm:pt>
    <dgm:pt modelId="{C40C4265-5C46-4554-A53E-F677E10D2F75}" type="parTrans" cxnId="{434ACC69-3444-4BAE-B526-3FC6D326628A}">
      <dgm:prSet/>
      <dgm:spPr/>
      <dgm:t>
        <a:bodyPr/>
        <a:lstStyle/>
        <a:p>
          <a:endParaRPr lang="hr-HR"/>
        </a:p>
      </dgm:t>
    </dgm:pt>
    <dgm:pt modelId="{101687D6-4D73-4D39-8DEF-30A01BC57BE0}" type="sibTrans" cxnId="{434ACC69-3444-4BAE-B526-3FC6D326628A}">
      <dgm:prSet/>
      <dgm:spPr/>
      <dgm:t>
        <a:bodyPr/>
        <a:lstStyle/>
        <a:p>
          <a:endParaRPr lang="hr-HR"/>
        </a:p>
      </dgm:t>
    </dgm:pt>
    <dgm:pt modelId="{5C95C86B-9FBC-42D5-AD4D-CF2F16087EC9}" type="pres">
      <dgm:prSet presAssocID="{BC32B845-72B4-461D-8561-0524315D5D2F}" presName="vert0" presStyleCnt="0">
        <dgm:presLayoutVars>
          <dgm:dir/>
          <dgm:animOne val="branch"/>
          <dgm:animLvl val="lvl"/>
        </dgm:presLayoutVars>
      </dgm:prSet>
      <dgm:spPr/>
    </dgm:pt>
    <dgm:pt modelId="{EF35F469-BBFD-47AC-A0C5-D3224BB75C6D}" type="pres">
      <dgm:prSet presAssocID="{0AE97327-5AB6-47D3-B0F0-36F62D2C1A13}" presName="thickLine" presStyleLbl="alignNode1" presStyleIdx="0" presStyleCnt="6"/>
      <dgm:spPr/>
    </dgm:pt>
    <dgm:pt modelId="{1B4F1AEB-D4A4-49DE-AFB3-614429102948}" type="pres">
      <dgm:prSet presAssocID="{0AE97327-5AB6-47D3-B0F0-36F62D2C1A13}" presName="horz1" presStyleCnt="0"/>
      <dgm:spPr/>
    </dgm:pt>
    <dgm:pt modelId="{46A21098-5810-4CFB-B78B-403710F2424A}" type="pres">
      <dgm:prSet presAssocID="{0AE97327-5AB6-47D3-B0F0-36F62D2C1A13}" presName="tx1" presStyleLbl="revTx" presStyleIdx="0" presStyleCnt="6"/>
      <dgm:spPr/>
    </dgm:pt>
    <dgm:pt modelId="{E81139AB-1CF2-4C62-BC40-E2939C236187}" type="pres">
      <dgm:prSet presAssocID="{0AE97327-5AB6-47D3-B0F0-36F62D2C1A13}" presName="vert1" presStyleCnt="0"/>
      <dgm:spPr/>
    </dgm:pt>
    <dgm:pt modelId="{310B6D73-FF86-4FD9-B0B1-B9B7A25CB927}" type="pres">
      <dgm:prSet presAssocID="{F9F62735-4B65-491A-9C9F-D7F1CE4B8A7E}" presName="thickLine" presStyleLbl="alignNode1" presStyleIdx="1" presStyleCnt="6"/>
      <dgm:spPr/>
    </dgm:pt>
    <dgm:pt modelId="{4FB7D873-CA4F-46EB-A8F8-3883536F9B50}" type="pres">
      <dgm:prSet presAssocID="{F9F62735-4B65-491A-9C9F-D7F1CE4B8A7E}" presName="horz1" presStyleCnt="0"/>
      <dgm:spPr/>
    </dgm:pt>
    <dgm:pt modelId="{9A095D27-2190-42DD-87F5-6989F976A6FE}" type="pres">
      <dgm:prSet presAssocID="{F9F62735-4B65-491A-9C9F-D7F1CE4B8A7E}" presName="tx1" presStyleLbl="revTx" presStyleIdx="1" presStyleCnt="6"/>
      <dgm:spPr/>
    </dgm:pt>
    <dgm:pt modelId="{69EEB392-82FC-4268-A0E4-1B7045234F82}" type="pres">
      <dgm:prSet presAssocID="{F9F62735-4B65-491A-9C9F-D7F1CE4B8A7E}" presName="vert1" presStyleCnt="0"/>
      <dgm:spPr/>
    </dgm:pt>
    <dgm:pt modelId="{BA044863-5A1B-43BC-9EC7-8BBDDA581D4C}" type="pres">
      <dgm:prSet presAssocID="{C7C1F0EA-B1FA-4324-A2CF-C400EEAAD4BA}" presName="thickLine" presStyleLbl="alignNode1" presStyleIdx="2" presStyleCnt="6"/>
      <dgm:spPr/>
    </dgm:pt>
    <dgm:pt modelId="{9F177508-E81A-45D7-A599-36F90456BD86}" type="pres">
      <dgm:prSet presAssocID="{C7C1F0EA-B1FA-4324-A2CF-C400EEAAD4BA}" presName="horz1" presStyleCnt="0"/>
      <dgm:spPr/>
    </dgm:pt>
    <dgm:pt modelId="{E00F7FE7-74D5-40F5-AA71-8E78D00FD706}" type="pres">
      <dgm:prSet presAssocID="{C7C1F0EA-B1FA-4324-A2CF-C400EEAAD4BA}" presName="tx1" presStyleLbl="revTx" presStyleIdx="2" presStyleCnt="6"/>
      <dgm:spPr/>
    </dgm:pt>
    <dgm:pt modelId="{F570B5D0-A9EA-49A9-955B-66F7C6A8341C}" type="pres">
      <dgm:prSet presAssocID="{C7C1F0EA-B1FA-4324-A2CF-C400EEAAD4BA}" presName="vert1" presStyleCnt="0"/>
      <dgm:spPr/>
    </dgm:pt>
    <dgm:pt modelId="{590164B0-65DD-4EFA-B601-C2B4E4198FCF}" type="pres">
      <dgm:prSet presAssocID="{7D6D8217-8895-4B2D-AA0D-A5E307021C51}" presName="thickLine" presStyleLbl="alignNode1" presStyleIdx="3" presStyleCnt="6"/>
      <dgm:spPr/>
    </dgm:pt>
    <dgm:pt modelId="{0F952E7E-8EEA-4801-B663-80BB8D7237DA}" type="pres">
      <dgm:prSet presAssocID="{7D6D8217-8895-4B2D-AA0D-A5E307021C51}" presName="horz1" presStyleCnt="0"/>
      <dgm:spPr/>
    </dgm:pt>
    <dgm:pt modelId="{9339AAF3-80FD-4153-9BD1-6938184A12DB}" type="pres">
      <dgm:prSet presAssocID="{7D6D8217-8895-4B2D-AA0D-A5E307021C51}" presName="tx1" presStyleLbl="revTx" presStyleIdx="3" presStyleCnt="6"/>
      <dgm:spPr/>
    </dgm:pt>
    <dgm:pt modelId="{50227E37-E49E-46EB-8765-DCF88ACB818A}" type="pres">
      <dgm:prSet presAssocID="{7D6D8217-8895-4B2D-AA0D-A5E307021C51}" presName="vert1" presStyleCnt="0"/>
      <dgm:spPr/>
    </dgm:pt>
    <dgm:pt modelId="{08A6C00C-6AA2-45C7-ABFA-A06D6AEFC5B0}" type="pres">
      <dgm:prSet presAssocID="{C4B0B287-85D4-4832-B557-07BA8657C4D1}" presName="thickLine" presStyleLbl="alignNode1" presStyleIdx="4" presStyleCnt="6"/>
      <dgm:spPr/>
    </dgm:pt>
    <dgm:pt modelId="{0ED7E21B-D9E3-4C8C-9E7E-0B6B4B421A3D}" type="pres">
      <dgm:prSet presAssocID="{C4B0B287-85D4-4832-B557-07BA8657C4D1}" presName="horz1" presStyleCnt="0"/>
      <dgm:spPr/>
    </dgm:pt>
    <dgm:pt modelId="{369EA59A-077F-4D4F-8E07-81B8BE41AC39}" type="pres">
      <dgm:prSet presAssocID="{C4B0B287-85D4-4832-B557-07BA8657C4D1}" presName="tx1" presStyleLbl="revTx" presStyleIdx="4" presStyleCnt="6"/>
      <dgm:spPr/>
    </dgm:pt>
    <dgm:pt modelId="{38BF650E-EAC1-4A93-AB22-642635404996}" type="pres">
      <dgm:prSet presAssocID="{C4B0B287-85D4-4832-B557-07BA8657C4D1}" presName="vert1" presStyleCnt="0"/>
      <dgm:spPr/>
    </dgm:pt>
    <dgm:pt modelId="{24DA4B61-F738-4EE1-8B5D-5EC9C8078D46}" type="pres">
      <dgm:prSet presAssocID="{5FA32A1C-C421-4616-A7E7-9E6C9DD5A81A}" presName="thickLine" presStyleLbl="alignNode1" presStyleIdx="5" presStyleCnt="6"/>
      <dgm:spPr/>
    </dgm:pt>
    <dgm:pt modelId="{13B537A2-027A-4BE5-81FB-5EB7AAEAD7CC}" type="pres">
      <dgm:prSet presAssocID="{5FA32A1C-C421-4616-A7E7-9E6C9DD5A81A}" presName="horz1" presStyleCnt="0"/>
      <dgm:spPr/>
    </dgm:pt>
    <dgm:pt modelId="{DFB30A3F-2876-4A4E-8D90-1F8F93221A93}" type="pres">
      <dgm:prSet presAssocID="{5FA32A1C-C421-4616-A7E7-9E6C9DD5A81A}" presName="tx1" presStyleLbl="revTx" presStyleIdx="5" presStyleCnt="6"/>
      <dgm:spPr/>
    </dgm:pt>
    <dgm:pt modelId="{1532D6C5-ADAD-41FE-B348-AB5A2E2BEB11}" type="pres">
      <dgm:prSet presAssocID="{5FA32A1C-C421-4616-A7E7-9E6C9DD5A81A}" presName="vert1" presStyleCnt="0"/>
      <dgm:spPr/>
    </dgm:pt>
  </dgm:ptLst>
  <dgm:cxnLst>
    <dgm:cxn modelId="{74809D09-435E-4DE5-B388-10C16B5E60B5}" srcId="{BC32B845-72B4-461D-8561-0524315D5D2F}" destId="{0AE97327-5AB6-47D3-B0F0-36F62D2C1A13}" srcOrd="0" destOrd="0" parTransId="{EBF7B3D6-6E10-4B77-BF16-126E820DA18B}" sibTransId="{88988A2C-E050-479A-9294-684A22C0732D}"/>
    <dgm:cxn modelId="{598B4719-D481-4E7A-AA53-3918DE44D416}" type="presOf" srcId="{7D6D8217-8895-4B2D-AA0D-A5E307021C51}" destId="{9339AAF3-80FD-4153-9BD1-6938184A12DB}" srcOrd="0" destOrd="0" presId="urn:microsoft.com/office/officeart/2008/layout/LinedList"/>
    <dgm:cxn modelId="{AB616033-A063-4D5B-AFA2-78F129D14D0A}" srcId="{BC32B845-72B4-461D-8561-0524315D5D2F}" destId="{C7C1F0EA-B1FA-4324-A2CF-C400EEAAD4BA}" srcOrd="2" destOrd="0" parTransId="{742FC539-ED37-4313-9530-AA42729AE5CD}" sibTransId="{BCACF0F3-E1B4-45D5-937C-12D4E1BC3CA0}"/>
    <dgm:cxn modelId="{19859935-412D-4278-A59F-77EAD86E1D85}" type="presOf" srcId="{BC32B845-72B4-461D-8561-0524315D5D2F}" destId="{5C95C86B-9FBC-42D5-AD4D-CF2F16087EC9}" srcOrd="0" destOrd="0" presId="urn:microsoft.com/office/officeart/2008/layout/LinedList"/>
    <dgm:cxn modelId="{48378D40-8FCB-4FBF-B7E3-86675248BD23}" srcId="{BC32B845-72B4-461D-8561-0524315D5D2F}" destId="{7D6D8217-8895-4B2D-AA0D-A5E307021C51}" srcOrd="3" destOrd="0" parTransId="{13EAE10D-931C-4E5C-BDE9-592B2E426B7E}" sibTransId="{60A3D58C-FACD-4202-8438-7B42292A0F25}"/>
    <dgm:cxn modelId="{434ACC69-3444-4BAE-B526-3FC6D326628A}" srcId="{BC32B845-72B4-461D-8561-0524315D5D2F}" destId="{5FA32A1C-C421-4616-A7E7-9E6C9DD5A81A}" srcOrd="5" destOrd="0" parTransId="{C40C4265-5C46-4554-A53E-F677E10D2F75}" sibTransId="{101687D6-4D73-4D39-8DEF-30A01BC57BE0}"/>
    <dgm:cxn modelId="{1AB92C88-EED5-4B96-988D-A7FEAD92219D}" srcId="{BC32B845-72B4-461D-8561-0524315D5D2F}" destId="{C4B0B287-85D4-4832-B557-07BA8657C4D1}" srcOrd="4" destOrd="0" parTransId="{C1F3B766-937C-49C7-B161-EBF216B1954A}" sibTransId="{DF1FBC03-B25B-4521-9171-70FC12596B8B}"/>
    <dgm:cxn modelId="{018F1991-A186-46C4-B496-CC481DEEAF82}" type="presOf" srcId="{5FA32A1C-C421-4616-A7E7-9E6C9DD5A81A}" destId="{DFB30A3F-2876-4A4E-8D90-1F8F93221A93}" srcOrd="0" destOrd="0" presId="urn:microsoft.com/office/officeart/2008/layout/LinedList"/>
    <dgm:cxn modelId="{47D1229B-D439-46FE-9640-65819EAEF42B}" srcId="{BC32B845-72B4-461D-8561-0524315D5D2F}" destId="{F9F62735-4B65-491A-9C9F-D7F1CE4B8A7E}" srcOrd="1" destOrd="0" parTransId="{3D2E4666-CD94-40A6-8EAA-FE7FE047BEC6}" sibTransId="{B7500157-585F-485E-81D0-7ADA9E288A90}"/>
    <dgm:cxn modelId="{43576FB2-22C1-4AAB-A0AD-599221C7C044}" type="presOf" srcId="{C4B0B287-85D4-4832-B557-07BA8657C4D1}" destId="{369EA59A-077F-4D4F-8E07-81B8BE41AC39}" srcOrd="0" destOrd="0" presId="urn:microsoft.com/office/officeart/2008/layout/LinedList"/>
    <dgm:cxn modelId="{454A6DB7-C2EC-4ECA-87FF-2BF920F40D63}" type="presOf" srcId="{C7C1F0EA-B1FA-4324-A2CF-C400EEAAD4BA}" destId="{E00F7FE7-74D5-40F5-AA71-8E78D00FD706}" srcOrd="0" destOrd="0" presId="urn:microsoft.com/office/officeart/2008/layout/LinedList"/>
    <dgm:cxn modelId="{691688E1-37C3-4AE2-A918-5FAD2F130686}" type="presOf" srcId="{0AE97327-5AB6-47D3-B0F0-36F62D2C1A13}" destId="{46A21098-5810-4CFB-B78B-403710F2424A}" srcOrd="0" destOrd="0" presId="urn:microsoft.com/office/officeart/2008/layout/LinedList"/>
    <dgm:cxn modelId="{602BB3EB-1C89-45AE-B02C-35559990F155}" type="presOf" srcId="{F9F62735-4B65-491A-9C9F-D7F1CE4B8A7E}" destId="{9A095D27-2190-42DD-87F5-6989F976A6FE}" srcOrd="0" destOrd="0" presId="urn:microsoft.com/office/officeart/2008/layout/LinedList"/>
    <dgm:cxn modelId="{67B566DC-D74F-4407-AFEC-601072143F05}" type="presParOf" srcId="{5C95C86B-9FBC-42D5-AD4D-CF2F16087EC9}" destId="{EF35F469-BBFD-47AC-A0C5-D3224BB75C6D}" srcOrd="0" destOrd="0" presId="urn:microsoft.com/office/officeart/2008/layout/LinedList"/>
    <dgm:cxn modelId="{4C8DCA50-2DA0-4035-A990-B1564457A764}" type="presParOf" srcId="{5C95C86B-9FBC-42D5-AD4D-CF2F16087EC9}" destId="{1B4F1AEB-D4A4-49DE-AFB3-614429102948}" srcOrd="1" destOrd="0" presId="urn:microsoft.com/office/officeart/2008/layout/LinedList"/>
    <dgm:cxn modelId="{ADAF19B8-D1FB-4B12-8B47-32D852EA0CAE}" type="presParOf" srcId="{1B4F1AEB-D4A4-49DE-AFB3-614429102948}" destId="{46A21098-5810-4CFB-B78B-403710F2424A}" srcOrd="0" destOrd="0" presId="urn:microsoft.com/office/officeart/2008/layout/LinedList"/>
    <dgm:cxn modelId="{2A1866E6-5F92-4E72-BDBB-BDB9C0563AD2}" type="presParOf" srcId="{1B4F1AEB-D4A4-49DE-AFB3-614429102948}" destId="{E81139AB-1CF2-4C62-BC40-E2939C236187}" srcOrd="1" destOrd="0" presId="urn:microsoft.com/office/officeart/2008/layout/LinedList"/>
    <dgm:cxn modelId="{6AB97BEC-2854-4317-957B-282C3DA00F69}" type="presParOf" srcId="{5C95C86B-9FBC-42D5-AD4D-CF2F16087EC9}" destId="{310B6D73-FF86-4FD9-B0B1-B9B7A25CB927}" srcOrd="2" destOrd="0" presId="urn:microsoft.com/office/officeart/2008/layout/LinedList"/>
    <dgm:cxn modelId="{4ADD4A21-526D-4CAB-8CED-07375CDD7795}" type="presParOf" srcId="{5C95C86B-9FBC-42D5-AD4D-CF2F16087EC9}" destId="{4FB7D873-CA4F-46EB-A8F8-3883536F9B50}" srcOrd="3" destOrd="0" presId="urn:microsoft.com/office/officeart/2008/layout/LinedList"/>
    <dgm:cxn modelId="{75EC20C3-6F63-4926-958E-9A299AD55FB0}" type="presParOf" srcId="{4FB7D873-CA4F-46EB-A8F8-3883536F9B50}" destId="{9A095D27-2190-42DD-87F5-6989F976A6FE}" srcOrd="0" destOrd="0" presId="urn:microsoft.com/office/officeart/2008/layout/LinedList"/>
    <dgm:cxn modelId="{912A894C-5361-4A08-9695-E29F640F6A44}" type="presParOf" srcId="{4FB7D873-CA4F-46EB-A8F8-3883536F9B50}" destId="{69EEB392-82FC-4268-A0E4-1B7045234F82}" srcOrd="1" destOrd="0" presId="urn:microsoft.com/office/officeart/2008/layout/LinedList"/>
    <dgm:cxn modelId="{29FF285F-3D75-41C1-BFFB-61EFFE8AA3CA}" type="presParOf" srcId="{5C95C86B-9FBC-42D5-AD4D-CF2F16087EC9}" destId="{BA044863-5A1B-43BC-9EC7-8BBDDA581D4C}" srcOrd="4" destOrd="0" presId="urn:microsoft.com/office/officeart/2008/layout/LinedList"/>
    <dgm:cxn modelId="{881B3A05-A91B-473F-9709-C33AB0189E61}" type="presParOf" srcId="{5C95C86B-9FBC-42D5-AD4D-CF2F16087EC9}" destId="{9F177508-E81A-45D7-A599-36F90456BD86}" srcOrd="5" destOrd="0" presId="urn:microsoft.com/office/officeart/2008/layout/LinedList"/>
    <dgm:cxn modelId="{4A2D7D40-D760-4179-B115-132221968798}" type="presParOf" srcId="{9F177508-E81A-45D7-A599-36F90456BD86}" destId="{E00F7FE7-74D5-40F5-AA71-8E78D00FD706}" srcOrd="0" destOrd="0" presId="urn:microsoft.com/office/officeart/2008/layout/LinedList"/>
    <dgm:cxn modelId="{81B98C5F-F315-4100-8B58-67A6EB048CC8}" type="presParOf" srcId="{9F177508-E81A-45D7-A599-36F90456BD86}" destId="{F570B5D0-A9EA-49A9-955B-66F7C6A8341C}" srcOrd="1" destOrd="0" presId="urn:microsoft.com/office/officeart/2008/layout/LinedList"/>
    <dgm:cxn modelId="{A10C7AB3-7ECE-4208-8139-F34D8E055DC7}" type="presParOf" srcId="{5C95C86B-9FBC-42D5-AD4D-CF2F16087EC9}" destId="{590164B0-65DD-4EFA-B601-C2B4E4198FCF}" srcOrd="6" destOrd="0" presId="urn:microsoft.com/office/officeart/2008/layout/LinedList"/>
    <dgm:cxn modelId="{5F9372A3-A609-41FC-AA6B-2417F51CD07E}" type="presParOf" srcId="{5C95C86B-9FBC-42D5-AD4D-CF2F16087EC9}" destId="{0F952E7E-8EEA-4801-B663-80BB8D7237DA}" srcOrd="7" destOrd="0" presId="urn:microsoft.com/office/officeart/2008/layout/LinedList"/>
    <dgm:cxn modelId="{613F9884-04F5-4D40-B9BC-BFBDC02BD5AD}" type="presParOf" srcId="{0F952E7E-8EEA-4801-B663-80BB8D7237DA}" destId="{9339AAF3-80FD-4153-9BD1-6938184A12DB}" srcOrd="0" destOrd="0" presId="urn:microsoft.com/office/officeart/2008/layout/LinedList"/>
    <dgm:cxn modelId="{93525C48-EC8F-4FBC-A7E2-09EE4D9E1B22}" type="presParOf" srcId="{0F952E7E-8EEA-4801-B663-80BB8D7237DA}" destId="{50227E37-E49E-46EB-8765-DCF88ACB818A}" srcOrd="1" destOrd="0" presId="urn:microsoft.com/office/officeart/2008/layout/LinedList"/>
    <dgm:cxn modelId="{1EEF7CEF-62AD-45C7-B797-A005D5F98B90}" type="presParOf" srcId="{5C95C86B-9FBC-42D5-AD4D-CF2F16087EC9}" destId="{08A6C00C-6AA2-45C7-ABFA-A06D6AEFC5B0}" srcOrd="8" destOrd="0" presId="urn:microsoft.com/office/officeart/2008/layout/LinedList"/>
    <dgm:cxn modelId="{78A20D8C-378E-4DAE-BB3D-A10A406A4B13}" type="presParOf" srcId="{5C95C86B-9FBC-42D5-AD4D-CF2F16087EC9}" destId="{0ED7E21B-D9E3-4C8C-9E7E-0B6B4B421A3D}" srcOrd="9" destOrd="0" presId="urn:microsoft.com/office/officeart/2008/layout/LinedList"/>
    <dgm:cxn modelId="{1D36C665-98AF-4A82-8DA4-52C1EABB006F}" type="presParOf" srcId="{0ED7E21B-D9E3-4C8C-9E7E-0B6B4B421A3D}" destId="{369EA59A-077F-4D4F-8E07-81B8BE41AC39}" srcOrd="0" destOrd="0" presId="urn:microsoft.com/office/officeart/2008/layout/LinedList"/>
    <dgm:cxn modelId="{A1A104E0-F934-40C9-B93D-604662C98366}" type="presParOf" srcId="{0ED7E21B-D9E3-4C8C-9E7E-0B6B4B421A3D}" destId="{38BF650E-EAC1-4A93-AB22-642635404996}" srcOrd="1" destOrd="0" presId="urn:microsoft.com/office/officeart/2008/layout/LinedList"/>
    <dgm:cxn modelId="{1DABE713-456D-455D-B116-8C3DA5967313}" type="presParOf" srcId="{5C95C86B-9FBC-42D5-AD4D-CF2F16087EC9}" destId="{24DA4B61-F738-4EE1-8B5D-5EC9C8078D46}" srcOrd="10" destOrd="0" presId="urn:microsoft.com/office/officeart/2008/layout/LinedList"/>
    <dgm:cxn modelId="{A478AC49-C6AC-47A9-9462-123A6BA1A2A6}" type="presParOf" srcId="{5C95C86B-9FBC-42D5-AD4D-CF2F16087EC9}" destId="{13B537A2-027A-4BE5-81FB-5EB7AAEAD7CC}" srcOrd="11" destOrd="0" presId="urn:microsoft.com/office/officeart/2008/layout/LinedList"/>
    <dgm:cxn modelId="{9AC18DF8-516D-4CB8-809C-C25801127E18}" type="presParOf" srcId="{13B537A2-027A-4BE5-81FB-5EB7AAEAD7CC}" destId="{DFB30A3F-2876-4A4E-8D90-1F8F93221A93}" srcOrd="0" destOrd="0" presId="urn:microsoft.com/office/officeart/2008/layout/LinedList"/>
    <dgm:cxn modelId="{6A0699C0-3AB7-46A7-8FDD-CC898B16BA2F}" type="presParOf" srcId="{13B537A2-027A-4BE5-81FB-5EB7AAEAD7CC}" destId="{1532D6C5-ADAD-41FE-B348-AB5A2E2BEB1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07075D-C565-47AE-B6B4-D3173468B118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solidFill>
          <a:schemeClr val="bg1"/>
        </a:solidFill>
        <a:ln>
          <a:solidFill>
            <a:schemeClr val="bg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kern="1200" dirty="0"/>
            <a:t>Prihod </a:t>
          </a:r>
          <a:r>
            <a:rPr lang="hr-HR" sz="2200" b="1" i="0" kern="1200" dirty="0"/>
            <a:t>398.168,43 </a:t>
          </a:r>
          <a:r>
            <a:rPr lang="hr-HR" sz="2200" kern="1200" dirty="0"/>
            <a:t>–</a:t>
          </a:r>
          <a:r>
            <a:rPr lang="pt-BR" sz="2200" b="1" i="0" kern="1200" dirty="0"/>
            <a:t>eura do uključivo 1.327.228,08 eura</a:t>
          </a:r>
          <a:r>
            <a:rPr lang="hr-HR" sz="2200" kern="1200" dirty="0"/>
            <a:t> davanje na uvid ovlaštenom revizoru jednom godišnje svoje financijske izvještaje</a:t>
          </a:r>
        </a:p>
      </dsp:txBody>
      <dsp:txXfrm>
        <a:off x="460905" y="1047"/>
        <a:ext cx="3479899" cy="2087939"/>
      </dsp:txXfrm>
    </dsp:sp>
    <dsp:sp modelId="{0CE50B49-DFD4-40A1-B36D-988D1E73E039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kern="1200" dirty="0"/>
            <a:t>Prihod </a:t>
          </a:r>
          <a:r>
            <a:rPr lang="hr-HR" sz="2200" b="1" i="0" kern="1200" dirty="0"/>
            <a:t>iznad 1.327.228,08 eura </a:t>
          </a:r>
          <a:r>
            <a:rPr lang="hr-HR" sz="2200" kern="1200" dirty="0"/>
            <a:t>– revidiranje financijskih izvještaja, jednom godišnje putem ovlaštenog revizora</a:t>
          </a:r>
        </a:p>
      </dsp:txBody>
      <dsp:txXfrm>
        <a:off x="4288794" y="1047"/>
        <a:ext cx="3479899" cy="2087939"/>
      </dsp:txXfrm>
    </dsp:sp>
    <dsp:sp modelId="{A45807E4-EC6E-4A30-8CB6-C13214D42B70}">
      <dsp:nvSpPr>
        <dsp:cNvPr id="0" name=""/>
        <dsp:cNvSpPr/>
      </dsp:nvSpPr>
      <dsp:spPr>
        <a:xfrm>
          <a:off x="460905" y="2436976"/>
          <a:ext cx="3479899" cy="20879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kern="1200"/>
            <a:t>Obveza objave revizorskog izvješća na svojim web stranicama – do 30. lipnja </a:t>
          </a:r>
        </a:p>
      </dsp:txBody>
      <dsp:txXfrm>
        <a:off x="460905" y="2436976"/>
        <a:ext cx="3479899" cy="2087939"/>
      </dsp:txXfrm>
    </dsp:sp>
    <dsp:sp modelId="{73B03B79-E5C0-45E9-A4FC-9D26BDD7E9E3}">
      <dsp:nvSpPr>
        <dsp:cNvPr id="0" name=""/>
        <dsp:cNvSpPr/>
      </dsp:nvSpPr>
      <dsp:spPr>
        <a:xfrm>
          <a:off x="4288794" y="2436976"/>
          <a:ext cx="3479899" cy="208793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kern="1200"/>
            <a:t>Obveza objave ne odnosi se na sindikate i udruge poslodavaca</a:t>
          </a:r>
        </a:p>
      </dsp:txBody>
      <dsp:txXfrm>
        <a:off x="4288794" y="2436976"/>
        <a:ext cx="3479899" cy="20879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35F469-BBFD-47AC-A0C5-D3224BB75C6D}">
      <dsp:nvSpPr>
        <dsp:cNvPr id="0" name=""/>
        <dsp:cNvSpPr/>
      </dsp:nvSpPr>
      <dsp:spPr>
        <a:xfrm>
          <a:off x="0" y="2209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A21098-5810-4CFB-B78B-403710F2424A}">
      <dsp:nvSpPr>
        <dsp:cNvPr id="0" name=""/>
        <dsp:cNvSpPr/>
      </dsp:nvSpPr>
      <dsp:spPr>
        <a:xfrm>
          <a:off x="0" y="2209"/>
          <a:ext cx="8229600" cy="753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/>
            <a:t>Recipročni prihodi (prihodi na temelju isporučenih dobara i usluga) – ispostavom računa</a:t>
          </a:r>
        </a:p>
      </dsp:txBody>
      <dsp:txXfrm>
        <a:off x="0" y="2209"/>
        <a:ext cx="8229600" cy="753590"/>
      </dsp:txXfrm>
    </dsp:sp>
    <dsp:sp modelId="{310B6D73-FF86-4FD9-B0B1-B9B7A25CB927}">
      <dsp:nvSpPr>
        <dsp:cNvPr id="0" name=""/>
        <dsp:cNvSpPr/>
      </dsp:nvSpPr>
      <dsp:spPr>
        <a:xfrm>
          <a:off x="0" y="75580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095D27-2190-42DD-87F5-6989F976A6FE}">
      <dsp:nvSpPr>
        <dsp:cNvPr id="0" name=""/>
        <dsp:cNvSpPr/>
      </dsp:nvSpPr>
      <dsp:spPr>
        <a:xfrm>
          <a:off x="0" y="755800"/>
          <a:ext cx="8229600" cy="753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 dirty="0" err="1"/>
            <a:t>Nerecipročni</a:t>
          </a:r>
          <a:r>
            <a:rPr lang="hr-HR" sz="2100" kern="1200" dirty="0"/>
            <a:t> prihodi (donacije, članarine, pomoći, doprinosi i ostali slični prihodi) – za razdoblje na koje se odnose, naplaćeni do predaje izvještaja</a:t>
          </a:r>
        </a:p>
      </dsp:txBody>
      <dsp:txXfrm>
        <a:off x="0" y="755800"/>
        <a:ext cx="8229600" cy="753590"/>
      </dsp:txXfrm>
    </dsp:sp>
    <dsp:sp modelId="{BA044863-5A1B-43BC-9EC7-8BBDDA581D4C}">
      <dsp:nvSpPr>
        <dsp:cNvPr id="0" name=""/>
        <dsp:cNvSpPr/>
      </dsp:nvSpPr>
      <dsp:spPr>
        <a:xfrm>
          <a:off x="0" y="150939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0F7FE7-74D5-40F5-AA71-8E78D00FD706}">
      <dsp:nvSpPr>
        <dsp:cNvPr id="0" name=""/>
        <dsp:cNvSpPr/>
      </dsp:nvSpPr>
      <dsp:spPr>
        <a:xfrm>
          <a:off x="0" y="1509390"/>
          <a:ext cx="8229600" cy="753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Donacije povezane s izvršenjem ugovorenih programa (projekata i aktivnosti) – odgođeni prihodi </a:t>
          </a:r>
        </a:p>
      </dsp:txBody>
      <dsp:txXfrm>
        <a:off x="0" y="1509390"/>
        <a:ext cx="8229600" cy="753590"/>
      </dsp:txXfrm>
    </dsp:sp>
    <dsp:sp modelId="{590164B0-65DD-4EFA-B601-C2B4E4198FCF}">
      <dsp:nvSpPr>
        <dsp:cNvPr id="0" name=""/>
        <dsp:cNvSpPr/>
      </dsp:nvSpPr>
      <dsp:spPr>
        <a:xfrm>
          <a:off x="0" y="2262981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39AAF3-80FD-4153-9BD1-6938184A12DB}">
      <dsp:nvSpPr>
        <dsp:cNvPr id="0" name=""/>
        <dsp:cNvSpPr/>
      </dsp:nvSpPr>
      <dsp:spPr>
        <a:xfrm>
          <a:off x="0" y="2262981"/>
          <a:ext cx="8229600" cy="753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Donacije vezane uz imovinu – sukladno amortizaciji</a:t>
          </a:r>
        </a:p>
      </dsp:txBody>
      <dsp:txXfrm>
        <a:off x="0" y="2262981"/>
        <a:ext cx="8229600" cy="753590"/>
      </dsp:txXfrm>
    </dsp:sp>
    <dsp:sp modelId="{08A6C00C-6AA2-45C7-ABFA-A06D6AEFC5B0}">
      <dsp:nvSpPr>
        <dsp:cNvPr id="0" name=""/>
        <dsp:cNvSpPr/>
      </dsp:nvSpPr>
      <dsp:spPr>
        <a:xfrm>
          <a:off x="0" y="3016572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9EA59A-077F-4D4F-8E07-81B8BE41AC39}">
      <dsp:nvSpPr>
        <dsp:cNvPr id="0" name=""/>
        <dsp:cNvSpPr/>
      </dsp:nvSpPr>
      <dsp:spPr>
        <a:xfrm>
          <a:off x="0" y="3016572"/>
          <a:ext cx="8229600" cy="753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Rashodi – priznavanje u trenutku nastanka</a:t>
          </a:r>
        </a:p>
      </dsp:txBody>
      <dsp:txXfrm>
        <a:off x="0" y="3016572"/>
        <a:ext cx="8229600" cy="753590"/>
      </dsp:txXfrm>
    </dsp:sp>
    <dsp:sp modelId="{24DA4B61-F738-4EE1-8B5D-5EC9C8078D46}">
      <dsp:nvSpPr>
        <dsp:cNvPr id="0" name=""/>
        <dsp:cNvSpPr/>
      </dsp:nvSpPr>
      <dsp:spPr>
        <a:xfrm>
          <a:off x="0" y="3770162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B30A3F-2876-4A4E-8D90-1F8F93221A93}">
      <dsp:nvSpPr>
        <dsp:cNvPr id="0" name=""/>
        <dsp:cNvSpPr/>
      </dsp:nvSpPr>
      <dsp:spPr>
        <a:xfrm>
          <a:off x="0" y="3770162"/>
          <a:ext cx="8229600" cy="753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Rashodi za kratkotrajnu imovinu – u trenutku prodaje</a:t>
          </a:r>
        </a:p>
      </dsp:txBody>
      <dsp:txXfrm>
        <a:off x="0" y="3770162"/>
        <a:ext cx="8229600" cy="7535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1FD8D2-0AD4-4AC2-9E9D-B644400A34F0}" type="datetimeFigureOut">
              <a:rPr lang="hr-HR" smtClean="0"/>
              <a:t>26.11.2025.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46643E-964D-4171-B0A3-C121C9BEF36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8048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938745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62809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109404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135650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855738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682664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44942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31594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505488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216783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9565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408026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1310283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76729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69380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40162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29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944914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30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668185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31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1963865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32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897563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33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0224223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34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8736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7274342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35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6194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27443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488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057130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367696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12529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6643E-964D-4171-B0A3-C121C9BEF364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5658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702628-51A3-235C-0BA4-8A9E19FE1C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31398530-BBB1-EEC4-C60B-B71B56C91B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6D2020C-93C4-1223-3C2D-3E846E6FB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26.11.2025.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EDB22A8-AEE7-24B6-CDA7-F35AC004D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468AA27-0FDA-B1C9-CFAA-80584E9A7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26271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C58510-1646-E342-634B-7E8B2F885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7634803-B33F-7A15-A2F9-EDFBE54807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6F9A17B-19D0-1144-4C19-2CFA4DAED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26.11.2025.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83861FE-D016-40E0-730E-0F48375E4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17B8788-5F85-553D-7E3B-D5FF2C6E7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38473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7C3E9CE7-1F63-9DA8-2B3E-F795AC979F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B0AA3D2B-2BAA-9F1F-ED31-34D8473BB9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999112E-8FB4-5806-156F-88FA701CF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26.11.2025.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80F319D-84B2-42FC-7E06-FB3ADFECC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7755331-BCCF-55CA-6E96-68048A904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65233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250726-52FF-32AC-03D1-4B7C291B7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8FCE9D6-1863-DD98-420C-7A918D056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8F23775-E1BC-A8B3-C30D-865500AB5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26.11.2025.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628576D-D284-A538-A428-55EB45B0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2F28305-079D-0392-9587-5BA525B6C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2789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C6B833-5DB0-AA16-0D96-AFAA26F0F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1FE9029-EA3A-2D1A-1CD4-332BD78AD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17B3802-C179-4C15-0A32-605A32D18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26.11.2025.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CD1E97CF-F30C-80BF-476C-AEB56B99B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3243057-6824-5247-A775-FAB5E2FDC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6565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396FAA-0671-2198-95E2-58C61441B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F40062D-8314-CA5F-CBD9-81CA900ED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33D8F4F8-E8BC-B911-414B-9E6BD3B9C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6162B978-0E4A-3017-F9BA-DBF9AB0AF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26.11.2025.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3028D31-1DF3-2FD2-8726-93500FAD4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BA0C909E-4E7E-726C-9764-7D021139D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409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A873114-4EF3-D82C-7D44-84D67B409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C0F74BF1-A5CF-0590-E328-189F75115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DFA859BC-2D5B-41C9-F4AA-845904C76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EBD252C7-5786-9F57-0AC7-3C13AF57BA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A60E718A-0294-D5F3-E4EE-5CE3595DE0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DF4CE749-C9E4-C9C8-F9A8-29D405012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26.11.2025.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5ECB75B6-8E93-52B6-D20D-F67C92E9B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8874F3D8-787F-1DC2-773F-58D5C7FA1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94605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2061B3-7BE5-1D31-FC9F-C9E45D9EF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5DB27702-BA32-6BA5-A59C-B9773758F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26.11.2025.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87F2AB51-A276-FD28-042E-9D9AC537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7AD00844-DDF5-919F-6A27-A6CF0B0FE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1651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BDB67F77-026B-B54F-22CB-5D055EF6A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26.11.2025.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25D664CF-3951-C157-7534-EFE418C5C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202F4D04-C930-737A-D72E-CC36D59BE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10443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C47D89-8777-2BF3-3B76-AA16FE9E5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42603E0-6A19-D561-D1C8-7E534C8C0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9E7CC880-BFD3-DF23-AC89-DE561CEC7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9EB1978-9CF3-605F-C616-8FA365733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26.11.2025.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A9213C6-77C5-5A49-0CB3-6F4769129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4D15D0C-1E05-E197-2BFE-75E38F7BC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2582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209B1C-EF90-F400-FD12-0B52A5368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1FA6C6B3-90E6-C477-F82F-417855ED5B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0D621A4A-5DED-5212-2BBC-6275845C33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491D3E2E-62E9-D2A1-8DF4-4A7715E44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60442-B9E7-4013-8946-2E7A1E2D71B8}" type="datetimeFigureOut">
              <a:rPr lang="hr-HR" smtClean="0"/>
              <a:t>26.11.2025.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82D02A2D-DA36-2865-245A-1D2F3ABEE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6EBAF40-9A1B-9B66-A0DC-2D741DB52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57441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5E699086-691A-9F79-A0C4-B89B3A737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C6DBDFD-2CB1-399E-5606-40E7C859F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69FC62D-16DC-ED02-F5DC-CA41BE2127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60442-B9E7-4013-8946-2E7A1E2D71B8}" type="datetimeFigureOut">
              <a:rPr lang="hr-HR" smtClean="0"/>
              <a:t>26.11.2025.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972888E-2636-372F-F99B-B752963264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3EB0C83-140A-79F0-0F1E-AB381AD15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CF46F-3046-4A24-BD9B-4889C801CD8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1703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fin.gov.hr/neprofitne-organizacije/106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C:\Users\Korisnik\Downloads\Korisni&#196;&#141;ke%20upute%20aplikacija%20MIKROeRA&#196;&#140;UN_v1.0.pdf" TargetMode="Externa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fin.gov.hr/istaknute-teme/neprofitne-organizacije/financijsko-izvjestavanje/116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FFF1CF9-FFC7-C40A-A544-93480AC80B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20A692F8-4946-5A30-DEB5-11F7BE4A35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61364"/>
            <a:ext cx="12192000" cy="8116926"/>
          </a:xfrm>
          <a:prstGeom prst="rect">
            <a:avLst/>
          </a:prstGeom>
        </p:spPr>
      </p:pic>
      <p:sp>
        <p:nvSpPr>
          <p:cNvPr id="3" name="Podnaslov 2">
            <a:extLst>
              <a:ext uri="{FF2B5EF4-FFF2-40B4-BE49-F238E27FC236}">
                <a16:creationId xmlns:a16="http://schemas.microsoft.com/office/drawing/2014/main" id="{8EC8B263-6D27-1217-ACB0-B290C08067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366375"/>
            <a:ext cx="9144000" cy="4231649"/>
          </a:xfrm>
        </p:spPr>
        <p:txBody>
          <a:bodyPr>
            <a:normAutofit/>
          </a:bodyPr>
          <a:lstStyle/>
          <a:p>
            <a:r>
              <a:rPr lang="hr-HR" sz="5000" dirty="0"/>
              <a:t>Financijsko </a:t>
            </a:r>
          </a:p>
          <a:p>
            <a:r>
              <a:rPr lang="hr-HR" sz="5000" dirty="0"/>
              <a:t>knjigovodstvo </a:t>
            </a:r>
          </a:p>
          <a:p>
            <a:r>
              <a:rPr lang="hr-HR" sz="5000" dirty="0"/>
              <a:t>udruga</a:t>
            </a:r>
          </a:p>
          <a:p>
            <a:endParaRPr lang="hr-HR" sz="5000" dirty="0"/>
          </a:p>
          <a:p>
            <a:r>
              <a:rPr lang="hr-HR" sz="2000" dirty="0"/>
              <a:t>Čakovec, 26.11.2025.</a:t>
            </a:r>
          </a:p>
          <a:p>
            <a:endParaRPr lang="hr-HR" sz="5000" dirty="0"/>
          </a:p>
          <a:p>
            <a:endParaRPr lang="hr-HR" sz="2500" dirty="0"/>
          </a:p>
        </p:txBody>
      </p:sp>
    </p:spTree>
    <p:extLst>
      <p:ext uri="{BB962C8B-B14F-4D97-AF65-F5344CB8AC3E}">
        <p14:creationId xmlns:p14="http://schemas.microsoft.com/office/powerpoint/2010/main" val="1970602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02280-A78D-AE17-104B-2AC7C14EF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773B96C8-3FCF-95E5-8654-8ABFD55532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66DDDE83-A454-2A2D-E09C-9B0C6955C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Nadzor nad poslovanjem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EAFD12D0-AE7E-F451-A9CF-C5770E36A8FF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A70A9AFD-70C5-96BD-E847-8888D7D1A29C}"/>
              </a:ext>
            </a:extLst>
          </p:cNvPr>
          <p:cNvSpPr txBox="1"/>
          <p:nvPr/>
        </p:nvSpPr>
        <p:spPr>
          <a:xfrm>
            <a:off x="775448" y="1896832"/>
            <a:ext cx="8337176" cy="5247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6363" eaLnBrk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>
                <a:solidFill>
                  <a:schemeClr val="tx1"/>
                </a:solidFill>
              </a:rPr>
              <a:t>	Predmet nadzora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300" dirty="0"/>
              <a:t>poslovna dokumentacija i knjigovodstvene isprave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300" dirty="0"/>
              <a:t>poslovne prostorije, imovina, roba i sl.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300" dirty="0"/>
              <a:t>pribavljanje i trošenje financijskih sredstava iz javnih izvora</a:t>
            </a:r>
          </a:p>
          <a:p>
            <a:pPr lvl="1"/>
            <a:endParaRPr lang="hr-HR" sz="2300" dirty="0"/>
          </a:p>
          <a:p>
            <a:pPr lvl="1"/>
            <a:r>
              <a:rPr lang="hr-HR" sz="2300" dirty="0">
                <a:latin typeface="Corbel" panose="020B0503020204020204" pitchFamily="34" charset="0"/>
              </a:rPr>
              <a:t>Mjere nadzora MF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300" dirty="0"/>
              <a:t>donijeti rješenje o otklanjanju nepravilnosti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300" dirty="0"/>
              <a:t>donijeti rješenje o povratu sredstava u državni proračun ili proračun JL(R)S-a (nije dopuštena žalba, ali se može pokrenuti upravni spor)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r-HR" sz="2300" dirty="0"/>
              <a:t>pokrenuti prekršajni postupak ili podnijeti kaznenu prijavu</a:t>
            </a:r>
          </a:p>
          <a:p>
            <a:pPr lvl="1"/>
            <a:endParaRPr lang="hr-HR" sz="2300" dirty="0">
              <a:latin typeface="Corbel" panose="020B0503020204020204" pitchFamily="34" charset="0"/>
            </a:endParaRPr>
          </a:p>
          <a:p>
            <a:pPr lvl="1"/>
            <a:endParaRPr lang="hr-HR" sz="23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hr-HR" altLang="sr-Latn-RS" dirty="0">
              <a:latin typeface="Corbel" panose="020B0503020204020204" pitchFamily="34" charset="0"/>
            </a:endParaRPr>
          </a:p>
          <a:p>
            <a:pPr lvl="0"/>
            <a:r>
              <a:rPr lang="hr-HR" altLang="sr-Latn-RS" dirty="0">
                <a:latin typeface="Corbel" panose="020B0503020204020204" pitchFamily="34" charset="0"/>
              </a:rPr>
              <a:t>	</a:t>
            </a: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458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E7CB-41DB-CED1-5703-4BE5A56A9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9CA921-2ADE-20D6-8072-9A0E6AF6E8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468F3121-B823-1EC4-9755-3DFED2CF5A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116926"/>
          </a:xfrm>
          <a:prstGeom prst="rect">
            <a:avLst/>
          </a:prstGeom>
        </p:spPr>
      </p:pic>
      <p:sp>
        <p:nvSpPr>
          <p:cNvPr id="3" name="Podnaslov 2">
            <a:extLst>
              <a:ext uri="{FF2B5EF4-FFF2-40B4-BE49-F238E27FC236}">
                <a16:creationId xmlns:a16="http://schemas.microsoft.com/office/drawing/2014/main" id="{57FD6746-C916-C69B-2CB5-EF55600B94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420471"/>
            <a:ext cx="9144000" cy="3025588"/>
          </a:xfrm>
        </p:spPr>
        <p:txBody>
          <a:bodyPr>
            <a:normAutofit/>
          </a:bodyPr>
          <a:lstStyle/>
          <a:p>
            <a:r>
              <a:rPr lang="hr-HR" sz="5000" dirty="0"/>
              <a:t>Dvojno </a:t>
            </a:r>
          </a:p>
          <a:p>
            <a:r>
              <a:rPr lang="hr-HR" sz="5000" dirty="0"/>
              <a:t>knjigovodstvo</a:t>
            </a:r>
          </a:p>
        </p:txBody>
      </p:sp>
    </p:spTree>
    <p:extLst>
      <p:ext uri="{BB962C8B-B14F-4D97-AF65-F5344CB8AC3E}">
        <p14:creationId xmlns:p14="http://schemas.microsoft.com/office/powerpoint/2010/main" val="859150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149C3-450A-8B9E-4720-9A1924894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1D3C2A21-A2EA-B97B-9F26-0525909068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D8889595-1E95-9EFA-244E-F08ECA308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Zadatak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07905ECC-70FB-6D5F-0DFB-A059C0D37BA6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59A1D91C-E815-6C74-A3C8-623352786DF5}"/>
              </a:ext>
            </a:extLst>
          </p:cNvPr>
          <p:cNvSpPr txBox="1"/>
          <p:nvPr/>
        </p:nvSpPr>
        <p:spPr>
          <a:xfrm>
            <a:off x="838200" y="2189220"/>
            <a:ext cx="833717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6363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>
                <a:latin typeface="Corbel" panose="020B0503020204020204" pitchFamily="34" charset="0"/>
              </a:rPr>
              <a:t>Navedite koju sve dokumentaciju vodite/imate vezano uz poslovanje svoje udruge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813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C7C92B-1B82-D8B8-8E10-85F60F4EA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C7309899-347C-FD57-573F-AE4319DACB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FB5111B-4FC8-DFDF-BFA4-1E0C9EF9B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Poslovne knjige </a:t>
            </a:r>
            <a:br>
              <a:rPr lang="hr-HR" altLang="sr-Latn-RS" dirty="0">
                <a:latin typeface="+mn-lt"/>
              </a:rPr>
            </a:br>
            <a:r>
              <a:rPr lang="hr-HR" altLang="sr-Latn-RS" dirty="0">
                <a:latin typeface="+mn-lt"/>
              </a:rPr>
              <a:t>dvojnog knjigovodstva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536A2C93-55D5-24EA-2F53-D805FBA87EDE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0F3A04B9-9E0A-8212-3280-1475CB32D0F4}"/>
              </a:ext>
            </a:extLst>
          </p:cNvPr>
          <p:cNvSpPr txBox="1"/>
          <p:nvPr/>
        </p:nvSpPr>
        <p:spPr>
          <a:xfrm>
            <a:off x="838200" y="1896832"/>
            <a:ext cx="8337176" cy="42011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2"/>
            <a:r>
              <a:rPr lang="hr-HR" altLang="sr-Latn-RS" sz="2300" b="1" dirty="0"/>
              <a:t>Dnevnik</a:t>
            </a:r>
          </a:p>
          <a:p>
            <a:pPr lvl="2"/>
            <a:r>
              <a:rPr lang="hr-HR" altLang="sr-Latn-RS" sz="2300" b="1" dirty="0"/>
              <a:t>Glavna knjiga</a:t>
            </a:r>
          </a:p>
          <a:p>
            <a:pPr lvl="2"/>
            <a:r>
              <a:rPr lang="hr-HR" altLang="sr-Latn-RS" sz="2300" b="1" dirty="0"/>
              <a:t>Pomoćne poslovne knjige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hr-HR" altLang="sr-Latn-RS" sz="2000" dirty="0"/>
              <a:t>Dugotrajne nefinancijske imovine (po vrsti, količini i vrijednosti)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hr-HR" altLang="sr-Latn-RS" sz="2000" dirty="0"/>
              <a:t>Kratkotrajne nefinancijske imovine (zaliha materijala, proizvoda, robe – po vrsti, količini i vrijednosti)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hr-HR" altLang="sr-Latn-RS" sz="2000" dirty="0"/>
              <a:t>Financijske imovine i obveza (potraživanja, obveze, vrijednosni papiri, krediti i sl.)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hr-HR" altLang="sr-Latn-RS" sz="2000" dirty="0"/>
              <a:t>Knjiga blagajne, evidencija danih i primljenih jamstava i garancija, evidencija putnih naloga i korištenja službenih vozila, knjiga izlaznih računa i knjiga ulaznih račun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082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F52912-1298-5FC6-48AF-422FB39F66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99A0A0F5-CDB8-17A3-41EE-E1CACF258F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F227B06D-A5E5-184F-2417-16A8FA267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>
                <a:latin typeface="+mn-lt"/>
              </a:rPr>
              <a:t>Dvojno knjigovodstvo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7F62F6C5-1F09-A96A-C511-333BE65D58F3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F9A36BCC-151E-EC36-FB4E-FDA85FA674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1628775"/>
          <a:ext cx="8497888" cy="360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adni list" r:id="rId3" imgW="5695920" imgH="939600" progId="Excel.Sheet.8">
                  <p:embed/>
                </p:oleObj>
              </mc:Choice>
              <mc:Fallback>
                <p:oleObj name="Radni list" r:id="rId3" imgW="5695920" imgH="939600" progId="Excel.Sheet.8">
                  <p:embed/>
                  <p:pic>
                    <p:nvPicPr>
                      <p:cNvPr id="3" name="Object 4">
                        <a:extLst>
                          <a:ext uri="{FF2B5EF4-FFF2-40B4-BE49-F238E27FC236}">
                            <a16:creationId xmlns:a16="http://schemas.microsoft.com/office/drawing/2014/main" id="{F9A36BCC-151E-EC36-FB4E-FDA85FA674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628775"/>
                        <a:ext cx="8497888" cy="36004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3484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AA5113-5175-0ECD-7B6D-5E824ED74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1086478C-1A25-48DD-8AF1-10D077CB49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785CA5D-34B3-1F77-57AF-CC92072BA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>
                <a:latin typeface="+mn-lt"/>
              </a:rPr>
              <a:t>Iskazivanje prihoda i rashoda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B46A09D7-453A-B7CE-2574-A8252CBFBD4F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graphicFrame>
        <p:nvGraphicFramePr>
          <p:cNvPr id="3" name="Rezervirano mjesto sadržaja 3">
            <a:extLst>
              <a:ext uri="{FF2B5EF4-FFF2-40B4-BE49-F238E27FC236}">
                <a16:creationId xmlns:a16="http://schemas.microsoft.com/office/drawing/2014/main" id="{F9643006-945F-09A4-AD40-9F22FB50A6DF}"/>
              </a:ext>
            </a:extLst>
          </p:cNvPr>
          <p:cNvGraphicFramePr>
            <a:graphicFrameLocks/>
          </p:cNvGraphicFramePr>
          <p:nvPr/>
        </p:nvGraphicFramePr>
        <p:xfrm>
          <a:off x="457200" y="148132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592079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F9864-40F0-03B5-4263-662FBE096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0E0349B1-EF81-4B30-ABA4-F93E3B374B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68BC6FB-577F-F826-732C-92DEF3852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Blagajna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C86FB450-F83F-E4E0-6315-09B6BFD3A19D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95CE2BFF-DE4F-5985-3A5B-7B49CEED417C}"/>
              </a:ext>
            </a:extLst>
          </p:cNvPr>
          <p:cNvSpPr txBox="1"/>
          <p:nvPr/>
        </p:nvSpPr>
        <p:spPr>
          <a:xfrm>
            <a:off x="838200" y="2189220"/>
            <a:ext cx="8337176" cy="2891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</a:pPr>
            <a:r>
              <a:rPr lang="hr-HR" altLang="sr-Latn-RS" sz="2300" dirty="0">
                <a:ea typeface="ＭＳ Ｐゴシック" panose="020B0600070205080204" pitchFamily="34" charset="-128"/>
              </a:rPr>
              <a:t>posebna za svaku valutu</a:t>
            </a:r>
          </a:p>
          <a:p>
            <a:pPr marL="285750" indent="-28575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</a:pPr>
            <a:r>
              <a:rPr lang="hr-HR" altLang="sr-Latn-RS" sz="2300" dirty="0">
                <a:ea typeface="ＭＳ Ｐゴシック" panose="020B0600070205080204" pitchFamily="34" charset="-128"/>
              </a:rPr>
              <a:t>plaćanje debitnom karticom na POS terminalu – ne knjiži se putem blagajne</a:t>
            </a:r>
          </a:p>
          <a:p>
            <a:pPr marL="285750" indent="-28575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</a:pPr>
            <a:r>
              <a:rPr lang="hr-HR" altLang="sr-Latn-RS" sz="2300" dirty="0">
                <a:ea typeface="ＭＳ Ｐゴシック" panose="020B0600070205080204" pitchFamily="34" charset="-128"/>
              </a:rPr>
              <a:t>ako poslovni subjekt nema na računu u banci evidentirane neizvršene osnove za plaćanje, tek tada može plaćati gotovim novcem</a:t>
            </a:r>
            <a:endParaRPr lang="hr-HR" altLang="sr-Latn-RS" sz="2300" dirty="0"/>
          </a:p>
          <a:p>
            <a:pPr marL="285750" indent="-28575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</a:pPr>
            <a:r>
              <a:rPr lang="hr-HR" altLang="sr-Latn-RS" sz="2300" dirty="0">
                <a:ea typeface="ＭＳ Ｐゴシック" panose="020B0600070205080204" pitchFamily="34" charset="-128"/>
              </a:rPr>
              <a:t>odluka o blagajničkom maksimumu (2.000,00 EUR)</a:t>
            </a:r>
          </a:p>
          <a:p>
            <a:pPr marL="285750" indent="-28575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</a:pPr>
            <a:r>
              <a:rPr lang="hr-HR" altLang="sr-Latn-RS" sz="2300" dirty="0">
                <a:ea typeface="ＭＳ Ｐゴシック" panose="020B0600070205080204" pitchFamily="34" charset="-128"/>
              </a:rPr>
              <a:t>obaveza pologa svih primljenih novčanih sredstava na ŽR</a:t>
            </a:r>
          </a:p>
          <a:p>
            <a:pPr marL="106363" eaLnBrk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5331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DE3AB-2544-70BA-39F6-55B21AD733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7CF0A7DD-25AC-5FE1-6A66-D1F96D16866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5AE3ADC8-E01D-736D-B6A2-787354DEB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Knjiga blagajne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DCC4E826-5015-C00C-51A8-993E4603C765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040D532C-4A08-57A3-1B92-6ECC6615ECEA}"/>
              </a:ext>
            </a:extLst>
          </p:cNvPr>
          <p:cNvSpPr txBox="1"/>
          <p:nvPr/>
        </p:nvSpPr>
        <p:spPr>
          <a:xfrm>
            <a:off x="838200" y="1896832"/>
            <a:ext cx="8337176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kronološkim redom unosimo podatke o gotovinskim uplatama i isplatama</a:t>
            </a:r>
          </a:p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sadrži: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redni broj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datum	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broj i oznaku knjigovodstvene isprave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opis poslovne promjene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iznos gotovinske novčane transakcije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7020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594BF-10C4-118A-5894-133F81290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7C34E847-159A-A83D-2DF6-C7BFC58DAF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650E5A02-38AE-BD76-C29F-5AA4F5801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Knjiga ulaznih računa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665C9A8E-DE8F-BB17-49A3-51E3F999EBB3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D45EA1FC-74BE-269E-DEB0-19BE66DDDDF1}"/>
              </a:ext>
            </a:extLst>
          </p:cNvPr>
          <p:cNvSpPr txBox="1"/>
          <p:nvPr/>
        </p:nvSpPr>
        <p:spPr>
          <a:xfrm>
            <a:off x="838200" y="2189220"/>
            <a:ext cx="8337176" cy="28469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6363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S</a:t>
            </a:r>
            <a:r>
              <a:rPr lang="hr-HR" altLang="sr-Latn-RS" sz="2300" dirty="0">
                <a:solidFill>
                  <a:schemeClr val="tx1"/>
                </a:solidFill>
              </a:rPr>
              <a:t>adrži: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r</a:t>
            </a:r>
            <a:r>
              <a:rPr lang="hr-HR" altLang="sr-Latn-RS" sz="2300" dirty="0">
                <a:solidFill>
                  <a:schemeClr val="tx1"/>
                </a:solidFill>
              </a:rPr>
              <a:t>edni broj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p</a:t>
            </a:r>
            <a:r>
              <a:rPr lang="hr-HR" altLang="sr-Latn-RS" sz="2300" dirty="0">
                <a:solidFill>
                  <a:schemeClr val="tx1"/>
                </a:solidFill>
              </a:rPr>
              <a:t>odaci o primljenom računu: broj i datum	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p</a:t>
            </a:r>
            <a:r>
              <a:rPr lang="hr-HR" altLang="sr-Latn-RS" sz="2300" dirty="0">
                <a:solidFill>
                  <a:schemeClr val="tx1"/>
                </a:solidFill>
              </a:rPr>
              <a:t>odaci o dobavljaču: naziv, sjedište i OIB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u</a:t>
            </a:r>
            <a:r>
              <a:rPr lang="hr-HR" altLang="sr-Latn-RS" sz="2300" dirty="0">
                <a:solidFill>
                  <a:schemeClr val="tx1"/>
                </a:solidFill>
              </a:rPr>
              <a:t>kupni iznos računa (s PDV-om)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300" dirty="0">
              <a:solidFill>
                <a:schemeClr val="tx1"/>
              </a:solidFill>
            </a:endParaRPr>
          </a:p>
          <a:p>
            <a:pPr marL="50641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>
                <a:solidFill>
                  <a:schemeClr val="tx1"/>
                </a:solidFill>
              </a:rPr>
              <a:t>Obavezno uzimati račun koji glasi na udrugu (R1)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0393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DE445A-1185-AFEB-4F5E-DE2230AACD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0E24118A-CA01-8C05-FBF1-6D5153B1B2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670C1FF-3FB9-9D69-DA5D-335158ABD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Knjiga izlaznih računa</a:t>
            </a:r>
            <a:endParaRPr lang="hr-HR" dirty="0">
              <a:latin typeface="+mn-lt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004CAF75-AADC-2614-39EA-01956026FE83}"/>
              </a:ext>
            </a:extLst>
          </p:cNvPr>
          <p:cNvSpPr txBox="1"/>
          <p:nvPr/>
        </p:nvSpPr>
        <p:spPr>
          <a:xfrm>
            <a:off x="1026459" y="2306318"/>
            <a:ext cx="6158752" cy="3554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6363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>
                <a:solidFill>
                  <a:schemeClr val="tx1"/>
                </a:solidFill>
              </a:rPr>
              <a:t>Sadrži: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r</a:t>
            </a:r>
            <a:r>
              <a:rPr lang="hr-HR" altLang="sr-Latn-RS" sz="2300" dirty="0">
                <a:solidFill>
                  <a:schemeClr val="tx1"/>
                </a:solidFill>
              </a:rPr>
              <a:t>edni broj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p</a:t>
            </a:r>
            <a:r>
              <a:rPr lang="hr-HR" altLang="sr-Latn-RS" sz="2300" dirty="0">
                <a:solidFill>
                  <a:schemeClr val="tx1"/>
                </a:solidFill>
              </a:rPr>
              <a:t>odaci o izdanom računu: broj i datum	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p</a:t>
            </a:r>
            <a:r>
              <a:rPr lang="hr-HR" altLang="sr-Latn-RS" sz="2300" dirty="0">
                <a:solidFill>
                  <a:schemeClr val="tx1"/>
                </a:solidFill>
              </a:rPr>
              <a:t>odaci o kupcu: naziv, sjedište i OIB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u</a:t>
            </a:r>
            <a:r>
              <a:rPr lang="hr-HR" altLang="sr-Latn-RS" sz="2300" dirty="0">
                <a:solidFill>
                  <a:schemeClr val="tx1"/>
                </a:solidFill>
              </a:rPr>
              <a:t>kupni iznos računa (s PDV-om)</a:t>
            </a:r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300" dirty="0"/>
          </a:p>
          <a:p>
            <a:pPr marL="963613" lvl="1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300" dirty="0">
              <a:solidFill>
                <a:schemeClr val="tx1"/>
              </a:solidFill>
            </a:endParaRPr>
          </a:p>
          <a:p>
            <a:pPr marL="50641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Oslobođeno plaćanja PDV-a temeljem čl. 90. Zakona o PDV-u</a:t>
            </a:r>
            <a:endParaRPr lang="hr-HR" altLang="sr-Latn-RS" sz="2300" dirty="0">
              <a:solidFill>
                <a:schemeClr val="tx1"/>
              </a:solidFill>
            </a:endParaRP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8955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8FCC1CE3-04D7-BD58-7885-1B05C43473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E83A328-F54F-3D5D-5553-228708D0F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+mn-lt"/>
              </a:rPr>
              <a:t>Koji zakoni?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8674D30C-70E3-F677-6CFD-64DACC0336A1}"/>
              </a:ext>
            </a:extLst>
          </p:cNvPr>
          <p:cNvSpPr txBox="1"/>
          <p:nvPr/>
        </p:nvSpPr>
        <p:spPr>
          <a:xfrm>
            <a:off x="905435" y="1912221"/>
            <a:ext cx="8269941" cy="3277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0213" lvl="0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>
                <a:solidFill>
                  <a:schemeClr val="tx1"/>
                </a:solidFill>
              </a:rPr>
              <a:t>Zakon o financijskom poslovanju i računovodstvu neprofitnih organizacija</a:t>
            </a:r>
          </a:p>
          <a:p>
            <a:pPr marL="430213" lvl="0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>
                <a:solidFill>
                  <a:schemeClr val="tx1"/>
                </a:solidFill>
              </a:rPr>
              <a:t>Pravilnik o neprofitnom računovodstvu i računskom planu</a:t>
            </a:r>
          </a:p>
          <a:p>
            <a:pPr marL="430213" lvl="0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>
                <a:solidFill>
                  <a:schemeClr val="tx1"/>
                </a:solidFill>
              </a:rPr>
              <a:t>Pravilnik o izvještavanju u neprofitnom računovodstvu i Registru neprofitnih organizacija</a:t>
            </a:r>
          </a:p>
          <a:p>
            <a:pPr marL="430213" lvl="0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>
                <a:solidFill>
                  <a:schemeClr val="tx1"/>
                </a:solidFill>
              </a:rPr>
              <a:t>Pravilnik o sustavu financijskog upravljanja i kontrola te izradi i izvršavanju financijskih planova neprofitnih organizacija</a:t>
            </a:r>
          </a:p>
          <a:p>
            <a:pPr marL="430213" lvl="0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>
                <a:hlinkClick r:id="rId4"/>
              </a:rPr>
              <a:t>Ministarstvo financija Republike Hrvatske - neprofitne organizacije</a:t>
            </a:r>
            <a:endParaRPr lang="hr-HR" altLang="sr-Latn-RS" sz="23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2020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C8E7A-0038-D711-68D1-BAD4D4263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131117AE-98D1-2D61-8695-440CEF0596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6190C742-BB3E-2140-9A0F-C1E10976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>
                <a:latin typeface="+mn-lt"/>
              </a:rPr>
              <a:t>Zadatak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8E4F8EB8-8B75-0B6C-6F31-6D8BD9C68FC8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C7B87F58-F4B2-6673-29C7-1FE32FDAAFCE}"/>
              </a:ext>
            </a:extLst>
          </p:cNvPr>
          <p:cNvSpPr txBox="1"/>
          <p:nvPr/>
        </p:nvSpPr>
        <p:spPr>
          <a:xfrm>
            <a:off x="932329" y="2189220"/>
            <a:ext cx="8243047" cy="723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6363" lvl="0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Zaokružite što sve evidentirate u popis imovine i obveza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7163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817989-2126-BA0F-F6D5-D57477A33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8C985C83-9C0A-B08D-0A53-47626A7E6A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879F1399-3698-BD32-9017-31DBF05AB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Popis imovine i obveza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7814855D-1F1B-A712-AFB3-13E73E9A764A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D7947C50-7454-D00B-050B-7B6FF7EF0F24}"/>
              </a:ext>
            </a:extLst>
          </p:cNvPr>
          <p:cNvSpPr txBox="1"/>
          <p:nvPr/>
        </p:nvSpPr>
        <p:spPr>
          <a:xfrm>
            <a:off x="838200" y="1983031"/>
            <a:ext cx="8337176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0213" lvl="0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na kraju svake kalendarske godine, na početku poslovanja, u slučajevima statusnih promjena, stečajnog postupka ili likvidacije</a:t>
            </a:r>
          </a:p>
          <a:p>
            <a:pPr marL="430213" lvl="0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obavlja je povjerenstvo za popis kojeg imenuje osoba ovlaštena za zastupanje – datumi, rokovi, potpisne liste</a:t>
            </a:r>
          </a:p>
          <a:p>
            <a:pPr marL="430213" lvl="0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potpisne liste –sadrže pojedinačne, naturalne i novčane izraze</a:t>
            </a:r>
          </a:p>
          <a:p>
            <a:pPr marL="430213" lvl="0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izvještaj povjerenstva</a:t>
            </a:r>
          </a:p>
          <a:p>
            <a:pPr marL="430213" lvl="0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popisuje se sve: imovina, inventar, stanje ŽR, blagajne, dugovanja, potraživanja, krediti i sl.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5104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99A2F8-32B9-37A3-9185-1EFD2BE27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C5C9F386-2EE7-14E9-C013-913C8E3CAF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47B300D9-D210-3004-D84F-E4EE5CD63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Članarina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699741BD-0343-B69A-EF7B-72ED2BA69D47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80542FBD-8556-1114-A8C8-6D587D53B30E}"/>
              </a:ext>
            </a:extLst>
          </p:cNvPr>
          <p:cNvSpPr txBox="1"/>
          <p:nvPr/>
        </p:nvSpPr>
        <p:spPr>
          <a:xfrm>
            <a:off x="838200" y="1983031"/>
            <a:ext cx="8337176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/>
              <a:t>ne predstavlja naknadu za isporuku dobara odnosno obavljanje usluga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300" dirty="0"/>
              <a:t>utvrđuje se po određenom kriteriju i jednaka je za sve članove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300" dirty="0"/>
              <a:t>članarina se ubire od svojih članova (evidencije)</a:t>
            </a:r>
          </a:p>
          <a:p>
            <a:endParaRPr lang="hr-HR" sz="2300" dirty="0"/>
          </a:p>
          <a:p>
            <a:pPr lvl="0"/>
            <a:endParaRPr lang="hr-HR" sz="2400" dirty="0"/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7073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7DD438-58C8-9034-FF5C-C65C316DE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8CEFE34A-8003-8C1E-43BB-6F221B73C1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131C6A9E-94A7-545A-14F9-575B60F0D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Sponzorstva i donacije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69F1FCDC-690D-D5D4-1352-568AF85586A5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65032C4B-3859-6A0F-734E-514A33892ECF}"/>
              </a:ext>
            </a:extLst>
          </p:cNvPr>
          <p:cNvSpPr txBox="1"/>
          <p:nvPr/>
        </p:nvSpPr>
        <p:spPr>
          <a:xfrm>
            <a:off x="838200" y="1710955"/>
            <a:ext cx="8337176" cy="62170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hr-HR" sz="2400" dirty="0"/>
              <a:t>Sponzorstva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/>
              <a:t>davanje za koje postoji protučinidba (izdaje se račun)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/>
              <a:t>sponzor daje novac, robu ili uslugu, a primatelj ga zauzvrat reklamira isticanjem njegove tvrtke, proizvoda/usluge, na reklamnim panoima na priredbama, sportskim terenima, dresovima, u pisanim materijalima i sl.</a:t>
            </a:r>
          </a:p>
          <a:p>
            <a:pPr lvl="0"/>
            <a:endParaRPr lang="hr-HR" sz="2300" dirty="0"/>
          </a:p>
          <a:p>
            <a:pPr lvl="0"/>
            <a:r>
              <a:rPr lang="hr-HR" sz="2400" dirty="0"/>
              <a:t>Donacije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/>
              <a:t>donacija u novcu – uplata na ŽR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/>
              <a:t>donacija u stvarima – obaveza plaćanja PDV-a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/>
              <a:t>2% ukupnih prihoda prethodne godine</a:t>
            </a:r>
          </a:p>
          <a:p>
            <a:pPr lvl="0"/>
            <a:endParaRPr lang="hr-HR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hr-HR" sz="23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hr-HR" sz="2300" dirty="0"/>
          </a:p>
          <a:p>
            <a:endParaRPr lang="hr-HR" sz="2300" dirty="0"/>
          </a:p>
          <a:p>
            <a:pPr lvl="0"/>
            <a:endParaRPr lang="hr-HR" sz="2400" dirty="0"/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8550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30478-EF86-5E52-129B-B7C57B5B5B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B33D4EB3-0FC4-716B-CBF6-20C1C7CC0E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5273D63C-4482-DE60-445B-FBD735980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Putni nalog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DBA57A40-27AD-93AB-7D34-FDFB597DAFE8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D40EDCA8-35AA-4A96-E862-F4EF10BE772F}"/>
              </a:ext>
            </a:extLst>
          </p:cNvPr>
          <p:cNvSpPr txBox="1"/>
          <p:nvPr/>
        </p:nvSpPr>
        <p:spPr>
          <a:xfrm>
            <a:off x="582705" y="1552634"/>
            <a:ext cx="8422341" cy="41955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500"/>
              </a:spcBef>
              <a:buClr>
                <a:srgbClr val="CCCCFF"/>
              </a:buClr>
              <a:buSzPct val="80000"/>
              <a:defRPr/>
            </a:pPr>
            <a:r>
              <a:rPr lang="hr-HR" altLang="sr-Latn-RS" sz="2300" dirty="0">
                <a:ea typeface="ＭＳ Ｐゴシック" charset="-128"/>
              </a:rPr>
              <a:t>Neoporezive naknade za službena putovanja u neprofitnim organizacijama jesu:</a:t>
            </a:r>
          </a:p>
          <a:p>
            <a:pPr marL="800100" lvl="1" indent="-342900">
              <a:lnSpc>
                <a:spcPct val="80000"/>
              </a:lnSpc>
              <a:spcBef>
                <a:spcPts val="450"/>
              </a:spcBef>
              <a:buSzPct val="70000"/>
              <a:buFont typeface="Arial" panose="020B0604020202020204" pitchFamily="34" charset="0"/>
              <a:buChar char="•"/>
              <a:defRPr/>
            </a:pPr>
            <a:r>
              <a:rPr lang="hr-HR" altLang="sr-Latn-RS" sz="2000" dirty="0">
                <a:ea typeface="ＭＳ Ｐゴシック" charset="-128"/>
              </a:rPr>
              <a:t>naknade prijevoznih troškova na službenom putovanju u visini stvarnih izdataka</a:t>
            </a:r>
          </a:p>
          <a:p>
            <a:pPr marL="800100" lvl="1" indent="-342900">
              <a:lnSpc>
                <a:spcPct val="80000"/>
              </a:lnSpc>
              <a:spcBef>
                <a:spcPts val="450"/>
              </a:spcBef>
              <a:buSzPct val="70000"/>
              <a:buFont typeface="Arial" panose="020B0604020202020204" pitchFamily="34" charset="0"/>
              <a:buChar char="•"/>
              <a:defRPr/>
            </a:pPr>
            <a:r>
              <a:rPr lang="hr-HR" altLang="sr-Latn-RS" sz="2000" dirty="0">
                <a:ea typeface="ＭＳ Ｐゴシック" charset="-128"/>
              </a:rPr>
              <a:t>naknade troškova noćenja na službenom putovanju u visini stvarnih izdataka</a:t>
            </a:r>
          </a:p>
          <a:p>
            <a:pPr marL="800100" lvl="1" indent="-342900">
              <a:lnSpc>
                <a:spcPct val="80000"/>
              </a:lnSpc>
              <a:spcBef>
                <a:spcPts val="450"/>
              </a:spcBef>
              <a:buSzPct val="70000"/>
              <a:buFont typeface="Arial" panose="020B0604020202020204" pitchFamily="34" charset="0"/>
              <a:buChar char="•"/>
              <a:defRPr/>
            </a:pPr>
            <a:r>
              <a:rPr lang="hr-HR" altLang="sr-Latn-RS" sz="2000" dirty="0">
                <a:ea typeface="ＭＳ Ｐゴシック" charset="-128"/>
              </a:rPr>
              <a:t>naknada za uporabu privatnih automobila u službene svrhe do 0,50 EUR po prijeđenom kilometru</a:t>
            </a:r>
          </a:p>
          <a:p>
            <a:pPr marL="800100" lvl="1" indent="-342900">
              <a:lnSpc>
                <a:spcPct val="80000"/>
              </a:lnSpc>
              <a:spcBef>
                <a:spcPts val="450"/>
              </a:spcBef>
              <a:buSzPct val="70000"/>
              <a:buFont typeface="Arial" panose="020B0604020202020204" pitchFamily="34" charset="0"/>
              <a:buChar char="•"/>
              <a:defRPr/>
            </a:pPr>
            <a:r>
              <a:rPr lang="hr-HR" altLang="sr-Latn-RS" sz="2000" dirty="0">
                <a:ea typeface="ＭＳ Ｐゴシック" charset="-128"/>
              </a:rPr>
              <a:t>dnevnice u zemlji do 30,00 EUR za službeno putovanje koje traje više od 12 sati dnevno. Za službena putovanja u zemlji koja traju više od 8, a manje od 12 sati, neoporezivi dio dnevnice iznosi do 15,00 EUR</a:t>
            </a:r>
          </a:p>
          <a:p>
            <a:pPr marL="800100" lvl="1" indent="-342900">
              <a:lnSpc>
                <a:spcPct val="80000"/>
              </a:lnSpc>
              <a:spcBef>
                <a:spcPts val="450"/>
              </a:spcBef>
              <a:buSzPct val="70000"/>
              <a:buFont typeface="Arial" panose="020B0604020202020204" pitchFamily="34" charset="0"/>
              <a:buChar char="•"/>
              <a:defRPr/>
            </a:pPr>
            <a:r>
              <a:rPr lang="hr-HR" altLang="sr-Latn-RS" sz="2000" dirty="0">
                <a:ea typeface="ＭＳ Ｐゴシック" charset="-128"/>
              </a:rPr>
              <a:t>dnevnice u inozemstvo do visine i pod uvjetima utvrđenim propisima o izdacima za službena putovanja za korisnike državnog proračuna (npr. Austrija/Njemačka 90 EUR, BIH – 50 EUR, Slovenija – 80 EUR, USA – 100 USD, Italija – 80 EUR)</a:t>
            </a:r>
            <a:r>
              <a:rPr lang="ta-IN" altLang="sr-Latn-RS" sz="2000" dirty="0">
                <a:ea typeface="ＭＳ Ｐゴシック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450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65F13-0FA0-E6A4-9FFB-4B00554864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884E6A1B-614B-0A80-4C2D-296D6F87C9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696A37D-AE78-92D4-8151-68F8B5419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Putni nalog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99AD0A06-A7AD-C852-7376-8EF75FA0B85A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499AE3AC-E52D-7D47-BB0F-A74264AFC4FB}"/>
              </a:ext>
            </a:extLst>
          </p:cNvPr>
          <p:cNvSpPr txBox="1"/>
          <p:nvPr/>
        </p:nvSpPr>
        <p:spPr>
          <a:xfrm>
            <a:off x="582705" y="1552634"/>
            <a:ext cx="8422341" cy="5466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hr-HR" altLang="sr-Latn-RS" sz="2300" dirty="0">
                <a:ea typeface="ＭＳ Ｐゴシック" charset="-128"/>
              </a:rPr>
              <a:t>udaljenost veća od 30 km (manje </a:t>
            </a:r>
            <a:r>
              <a:rPr lang="hr-HR" altLang="sr-Latn-RS" sz="2300" dirty="0" err="1">
                <a:ea typeface="ＭＳ Ｐゴシック" charset="-128"/>
              </a:rPr>
              <a:t>loko</a:t>
            </a:r>
            <a:r>
              <a:rPr lang="hr-HR" altLang="sr-Latn-RS" sz="2300" dirty="0">
                <a:ea typeface="ＭＳ Ｐゴシック" charset="-128"/>
              </a:rPr>
              <a:t> vožnja)</a:t>
            </a:r>
          </a:p>
          <a:p>
            <a:pPr marL="342900" indent="-342900">
              <a:lnSpc>
                <a:spcPct val="80000"/>
              </a:lnSpc>
              <a:spcBef>
                <a:spcPts val="7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hr-HR" altLang="sr-Latn-RS" sz="2300" b="1" dirty="0">
                <a:ea typeface="ＭＳ Ｐゴシック" charset="-128"/>
              </a:rPr>
              <a:t>Putni nalog obavezno sadrži: </a:t>
            </a:r>
            <a:r>
              <a:rPr lang="hr-HR" altLang="sr-Latn-RS" sz="2300" dirty="0">
                <a:ea typeface="ＭＳ Ｐゴシック" charset="-128"/>
              </a:rPr>
              <a:t>nadnevak izdavanja, ime i prezime osobe koja se upućuje na službeno putovanje, mjesto u koje osoba putuje, svrhu putovanja, vrijeme trajanja putovanja, vrijeme kretanja na put, podatke o prijevoznom sredstvu kojim se putuje (ako se putuje automobilom, potrebno je navesti marku i registarsku oznaku automobila, početno i završno stanje brojila), vrijeme povratka s puta, izvještaj, potpis ovlaštene osobe, pečat i obračun troškova</a:t>
            </a:r>
          </a:p>
          <a:p>
            <a:pPr marL="342900" indent="-342900">
              <a:lnSpc>
                <a:spcPct val="80000"/>
              </a:lnSpc>
              <a:spcBef>
                <a:spcPts val="7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hr-HR" altLang="sr-Latn-RS" sz="2300" dirty="0"/>
              <a:t>o</a:t>
            </a:r>
            <a:r>
              <a:rPr lang="hr-HR" altLang="sr-Latn-RS" sz="2300" dirty="0">
                <a:solidFill>
                  <a:schemeClr val="tx1"/>
                </a:solidFill>
              </a:rPr>
              <a:t>bavezno slanje JOPPD obrasca</a:t>
            </a:r>
            <a:endParaRPr lang="hr-HR" altLang="sr-Latn-RS" sz="2300" dirty="0"/>
          </a:p>
          <a:p>
            <a:pPr marL="342900" indent="-342900">
              <a:lnSpc>
                <a:spcPct val="80000"/>
              </a:lnSpc>
              <a:spcBef>
                <a:spcPts val="7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hr-HR" altLang="sr-Latn-RS" sz="2300" dirty="0"/>
              <a:t>p</a:t>
            </a:r>
            <a:r>
              <a:rPr lang="hr-HR" altLang="sr-Latn-RS" sz="2300" dirty="0">
                <a:solidFill>
                  <a:schemeClr val="tx1"/>
                </a:solidFill>
              </a:rPr>
              <a:t>aziti na dokaze uz putni nalog</a:t>
            </a:r>
          </a:p>
          <a:p>
            <a:pPr marL="342900" indent="-342900">
              <a:lnSpc>
                <a:spcPct val="80000"/>
              </a:lnSpc>
              <a:spcBef>
                <a:spcPts val="7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hr-HR" altLang="sr-Latn-RS" sz="2300" dirty="0"/>
              <a:t>p</a:t>
            </a:r>
            <a:r>
              <a:rPr lang="hr-HR" altLang="sr-Latn-RS" sz="2300" dirty="0">
                <a:solidFill>
                  <a:schemeClr val="tx1"/>
                </a:solidFill>
              </a:rPr>
              <a:t>aziti na vrijeme kretanja i povratka na službenom putu osobito ako postoji račun od cestarine </a:t>
            </a:r>
          </a:p>
          <a:p>
            <a:pPr>
              <a:lnSpc>
                <a:spcPct val="80000"/>
              </a:lnSpc>
              <a:spcBef>
                <a:spcPts val="700"/>
              </a:spcBef>
              <a:buClr>
                <a:srgbClr val="CCCCFF"/>
              </a:buClr>
              <a:buSzPct val="80000"/>
              <a:defRPr/>
            </a:pPr>
            <a:endParaRPr lang="hr-HR" altLang="sr-Latn-RS" sz="2000" dirty="0">
              <a:ea typeface="ＭＳ Ｐゴシック" charset="-128"/>
            </a:endParaRPr>
          </a:p>
          <a:p>
            <a:pPr>
              <a:lnSpc>
                <a:spcPct val="80000"/>
              </a:lnSpc>
              <a:spcBef>
                <a:spcPts val="700"/>
              </a:spcBef>
              <a:buClr>
                <a:srgbClr val="CCCCFF"/>
              </a:buClr>
              <a:buSzPct val="80000"/>
              <a:buFont typeface="Wingdings" charset="2"/>
              <a:buChar char=""/>
              <a:defRPr/>
            </a:pPr>
            <a:endParaRPr lang="hr-HR" altLang="sr-Latn-RS" sz="2000" dirty="0">
              <a:ea typeface="ＭＳ Ｐゴシック" charset="-128"/>
            </a:endParaRPr>
          </a:p>
          <a:p>
            <a:pPr>
              <a:lnSpc>
                <a:spcPct val="80000"/>
              </a:lnSpc>
              <a:spcBef>
                <a:spcPts val="700"/>
              </a:spcBef>
              <a:buClr>
                <a:srgbClr val="CCCCFF"/>
              </a:buClr>
              <a:buSzPct val="80000"/>
              <a:buFont typeface="Wingdings" charset="2"/>
              <a:buChar char=""/>
              <a:defRPr/>
            </a:pPr>
            <a:endParaRPr lang="hr-HR" altLang="sr-Latn-RS" sz="2000" dirty="0">
              <a:ea typeface="ＭＳ Ｐゴシック" charset="-128"/>
            </a:endParaRPr>
          </a:p>
          <a:p>
            <a:pPr>
              <a:lnSpc>
                <a:spcPct val="80000"/>
              </a:lnSpc>
              <a:spcBef>
                <a:spcPts val="500"/>
              </a:spcBef>
              <a:buClr>
                <a:srgbClr val="CCCCFF"/>
              </a:buClr>
              <a:buSzPct val="80000"/>
              <a:buFont typeface="Wingdings" charset="2"/>
              <a:buChar char=""/>
              <a:defRPr/>
            </a:pPr>
            <a:endParaRPr lang="ta-IN" altLang="sr-Latn-RS" sz="2000" dirty="0">
              <a:latin typeface="+mj-lt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11457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6A6A5-1B26-C0B7-71E3-A664FE14CA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796751F1-9310-105F-0070-86E1EBB2D6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9C1E4D40-1268-E1B4-D000-66674A81D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hr-HR" altLang="sr-Latn-RS" dirty="0">
                <a:solidFill>
                  <a:srgbClr val="4C4C4C"/>
                </a:solidFill>
              </a:rPr>
            </a:br>
            <a:r>
              <a:rPr lang="hr-HR" altLang="sr-Latn-RS" dirty="0">
                <a:latin typeface="+mn-lt"/>
              </a:rPr>
              <a:t>Zadatak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5A666F21-FA49-1804-2214-201126629FD0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7ABA55BD-AF42-FEDC-5681-108938124574}"/>
              </a:ext>
            </a:extLst>
          </p:cNvPr>
          <p:cNvSpPr txBox="1"/>
          <p:nvPr/>
        </p:nvSpPr>
        <p:spPr>
          <a:xfrm>
            <a:off x="690281" y="2341528"/>
            <a:ext cx="8422341" cy="3703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500"/>
              </a:spcBef>
              <a:buSzPct val="80000"/>
              <a:defRPr/>
            </a:pPr>
            <a:r>
              <a:rPr lang="hr-HR" altLang="sr-Latn-RS" sz="2300" dirty="0">
                <a:ea typeface="ＭＳ Ｐゴシック" charset="-128"/>
              </a:rPr>
              <a:t>Izračunajte putni nalog za Ivo Ivića koji putuje u Zagreb:</a:t>
            </a:r>
          </a:p>
          <a:p>
            <a:pPr marL="800100" lvl="1" indent="-34290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hr-HR" altLang="sr-Latn-RS" sz="2300" dirty="0">
                <a:ea typeface="ＭＳ Ｐゴシック" charset="-128"/>
              </a:rPr>
              <a:t>putovanje u oba smjera 200 km osobnim automobilom</a:t>
            </a:r>
          </a:p>
          <a:p>
            <a:pPr marL="800100" lvl="1" indent="-34290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/>
            </a:pPr>
            <a:r>
              <a:rPr lang="hr-HR" altLang="sr-Latn-RS" sz="2300" dirty="0">
                <a:ea typeface="ＭＳ Ｐゴシック" charset="-128"/>
              </a:rPr>
              <a:t>trajanje putovanja: 24.11.2025. u 08:00 h do 25.11.2025. u 17:00h</a:t>
            </a:r>
          </a:p>
          <a:p>
            <a:pPr marL="800100" lvl="1" indent="-34290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/>
            </a:pPr>
            <a:endParaRPr lang="hr-HR" altLang="sr-Latn-RS" sz="2300" dirty="0">
              <a:ea typeface="ＭＳ Ｐゴシック" charset="-128"/>
            </a:endParaRPr>
          </a:p>
          <a:p>
            <a:pPr marL="800100" lvl="1" indent="-34290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/>
            </a:pPr>
            <a:endParaRPr lang="hr-HR" altLang="sr-Latn-RS" sz="2300" dirty="0">
              <a:ea typeface="ＭＳ Ｐゴシック" charset="-128"/>
            </a:endParaRPr>
          </a:p>
          <a:p>
            <a:pPr lvl="1">
              <a:lnSpc>
                <a:spcPct val="80000"/>
              </a:lnSpc>
              <a:spcBef>
                <a:spcPts val="500"/>
              </a:spcBef>
              <a:buSzPct val="80000"/>
              <a:defRPr/>
            </a:pPr>
            <a:r>
              <a:rPr lang="hr-HR" altLang="sr-Latn-RS" sz="2300" dirty="0">
                <a:ea typeface="ＭＳ Ｐゴシック" charset="-128"/>
              </a:rPr>
              <a:t>Koliko iznosi refundacija putnih i dnevnice?</a:t>
            </a:r>
          </a:p>
          <a:p>
            <a:pPr marL="800100" lvl="1" indent="-342900">
              <a:lnSpc>
                <a:spcPct val="8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/>
            </a:pPr>
            <a:endParaRPr lang="hr-HR" altLang="sr-Latn-RS" sz="2000" dirty="0">
              <a:ea typeface="ＭＳ Ｐゴシック" charset="-128"/>
            </a:endParaRPr>
          </a:p>
          <a:p>
            <a:pPr>
              <a:lnSpc>
                <a:spcPct val="80000"/>
              </a:lnSpc>
              <a:spcBef>
                <a:spcPts val="700"/>
              </a:spcBef>
              <a:buClr>
                <a:srgbClr val="CCCCFF"/>
              </a:buClr>
              <a:buSzPct val="80000"/>
              <a:buFont typeface="Wingdings" charset="2"/>
              <a:buChar char=""/>
              <a:defRPr/>
            </a:pPr>
            <a:endParaRPr lang="hr-HR" altLang="sr-Latn-RS" sz="2000" dirty="0">
              <a:ea typeface="ＭＳ Ｐゴシック" charset="-128"/>
            </a:endParaRPr>
          </a:p>
          <a:p>
            <a:pPr>
              <a:lnSpc>
                <a:spcPct val="80000"/>
              </a:lnSpc>
              <a:spcBef>
                <a:spcPts val="700"/>
              </a:spcBef>
              <a:buClr>
                <a:srgbClr val="CCCCFF"/>
              </a:buClr>
              <a:buSzPct val="80000"/>
              <a:buFont typeface="Wingdings" charset="2"/>
              <a:buChar char=""/>
              <a:defRPr/>
            </a:pPr>
            <a:endParaRPr lang="hr-HR" altLang="sr-Latn-RS" sz="2000" dirty="0">
              <a:ea typeface="ＭＳ Ｐゴシック" charset="-128"/>
            </a:endParaRPr>
          </a:p>
          <a:p>
            <a:pPr>
              <a:lnSpc>
                <a:spcPct val="80000"/>
              </a:lnSpc>
              <a:spcBef>
                <a:spcPts val="500"/>
              </a:spcBef>
              <a:buClr>
                <a:srgbClr val="CCCCFF"/>
              </a:buClr>
              <a:buSzPct val="80000"/>
              <a:buFont typeface="Wingdings" charset="2"/>
              <a:buChar char=""/>
              <a:defRPr/>
            </a:pPr>
            <a:endParaRPr lang="ta-IN" altLang="sr-Latn-RS" sz="2000" dirty="0">
              <a:latin typeface="+mj-lt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06412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4035A-CBAE-9269-2CCA-25E4DFFB2C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E4DA9132-46F2-D042-F233-78868ACA74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FCBB456E-DAC4-8E13-8F4C-28CC39419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Drugi dohodak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B86AB813-DFCE-DB9B-4204-1755D3C77C87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A3255B3C-F646-8A81-27F3-9D968612B869}"/>
              </a:ext>
            </a:extLst>
          </p:cNvPr>
          <p:cNvSpPr txBox="1"/>
          <p:nvPr/>
        </p:nvSpPr>
        <p:spPr>
          <a:xfrm>
            <a:off x="564775" y="1803645"/>
            <a:ext cx="8422341" cy="46515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80000"/>
              </a:lnSpc>
              <a:spcBef>
                <a:spcPts val="7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hr-HR" sz="2300" dirty="0"/>
              <a:t>Ugovor o djelu je građanski ugovor između naručitelja i izvođača, gdje se izvođač obvezuje za naručitelja obaviti određeni posao (npr. popravak, izradu, umni rad) i predati konkretan rezultat, a naručitelj se obvezuje platiti mu za to naknadu. Ključne značajke su samostalnost izvođača, rad na vlastiti rizik i odgovornost za konačni rezultat, za razliku od ugovora o radu koji podrazumijeva podređenost radnika poslodavcu</a:t>
            </a:r>
          </a:p>
          <a:p>
            <a:pPr marL="342900" indent="-342900">
              <a:lnSpc>
                <a:spcPct val="80000"/>
              </a:lnSpc>
              <a:spcBef>
                <a:spcPts val="7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hr-HR" sz="2300" dirty="0"/>
              <a:t>Autorsko djelo je originalna intelektualna tvorevina iz književnog, znanstvenog i umjetničkog područja koja ima individualni karakter, bez obzira na način i oblik izražavanja, vrstu, vrijednost ili namjenu. Bitna obilježja autorskog djela su originalnost, kreativnost i subjektivnost, što znači novost u subjektivnom smislu</a:t>
            </a:r>
            <a:endParaRPr lang="hr-HR" altLang="sr-Latn-RS" sz="2300" dirty="0">
              <a:ea typeface="ＭＳ Ｐゴシック" charset="-128"/>
            </a:endParaRPr>
          </a:p>
          <a:p>
            <a:pPr marL="342900" indent="-342900">
              <a:lnSpc>
                <a:spcPct val="80000"/>
              </a:lnSpc>
              <a:spcBef>
                <a:spcPts val="7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/>
            </a:pPr>
            <a:endParaRPr lang="hr-HR" altLang="sr-Latn-RS" sz="2300" dirty="0">
              <a:ea typeface="ＭＳ Ｐゴシック" charset="-128"/>
            </a:endParaRPr>
          </a:p>
          <a:p>
            <a:pPr marL="342900" indent="-342900">
              <a:lnSpc>
                <a:spcPct val="80000"/>
              </a:lnSpc>
              <a:spcBef>
                <a:spcPts val="700"/>
              </a:spcBef>
              <a:buClr>
                <a:schemeClr val="tx1"/>
              </a:buClr>
              <a:buSzPct val="80000"/>
              <a:buFont typeface="Arial" panose="020B0604020202020204" pitchFamily="34" charset="0"/>
              <a:buChar char="•"/>
              <a:defRPr/>
            </a:pPr>
            <a:r>
              <a:rPr lang="hr-HR" altLang="sr-Latn-RS" sz="2300" dirty="0">
                <a:ea typeface="ＭＳ Ｐゴシック" charset="-128"/>
              </a:rPr>
              <a:t>https://isplate.info/kalkulator-ugovor-o-djelu-2025.aspx</a:t>
            </a:r>
          </a:p>
          <a:p>
            <a:pPr>
              <a:lnSpc>
                <a:spcPct val="80000"/>
              </a:lnSpc>
              <a:spcBef>
                <a:spcPts val="500"/>
              </a:spcBef>
              <a:buClr>
                <a:srgbClr val="CCCCFF"/>
              </a:buClr>
              <a:buSzPct val="80000"/>
              <a:buFont typeface="Wingdings" charset="2"/>
              <a:buChar char=""/>
              <a:defRPr/>
            </a:pPr>
            <a:endParaRPr lang="ta-IN" altLang="sr-Latn-RS" sz="2000" dirty="0">
              <a:latin typeface="+mj-lt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33685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2DE67-511D-18C0-1043-57D053631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C329B7C8-6DDF-1D77-045C-073E8AE431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FF3631E-5E01-E2D5-B3FD-89CD12632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JOPPD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8CB7C9EA-ED7A-73BF-D5B7-0ABE46420FA3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D3C309D9-2808-C1A3-68F8-31C08940725A}"/>
              </a:ext>
            </a:extLst>
          </p:cNvPr>
          <p:cNvSpPr txBox="1"/>
          <p:nvPr/>
        </p:nvSpPr>
        <p:spPr>
          <a:xfrm>
            <a:off x="582705" y="1552634"/>
            <a:ext cx="8422341" cy="3249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altLang="sr-Latn-RS" sz="2300" dirty="0"/>
              <a:t>plaće, drugi dohodak, mirovine, dnevnice (putni), božićnice, regres i ostale naknade, potpore, nagrade, naknade braniteljima, naknade za vrijeme nezaposlenosti, per </a:t>
            </a:r>
            <a:r>
              <a:rPr lang="hr-HR" altLang="sr-Latn-RS" sz="2300" dirty="0" err="1"/>
              <a:t>diem</a:t>
            </a:r>
            <a:r>
              <a:rPr lang="hr-HR" altLang="sr-Latn-RS" sz="2300" dirty="0"/>
              <a:t>, prijevoz s posla i na posao, bolovanja i sl.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altLang="sr-Latn-RS" sz="2300" dirty="0"/>
              <a:t>dnevna obveza podnošenja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hr-HR" altLang="sr-Latn-RS" sz="23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hr-HR" altLang="sr-Latn-RS" sz="2300" dirty="0"/>
              <a:t>http://www.porezna-uprava.hr/obrazac_joppd/Stranice/default.aspx</a:t>
            </a:r>
          </a:p>
          <a:p>
            <a:pPr>
              <a:lnSpc>
                <a:spcPct val="80000"/>
              </a:lnSpc>
              <a:spcBef>
                <a:spcPts val="500"/>
              </a:spcBef>
              <a:buClr>
                <a:srgbClr val="CCCCFF"/>
              </a:buClr>
              <a:buSzPct val="80000"/>
              <a:buFont typeface="Wingdings" charset="2"/>
              <a:buChar char=""/>
              <a:defRPr/>
            </a:pPr>
            <a:endParaRPr lang="ta-IN" altLang="sr-Latn-RS" sz="2000" dirty="0">
              <a:latin typeface="+mj-lt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59834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66F57D-BC1D-115E-2520-472398D66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D51F189E-CE25-B05C-DAE0-D117CCCB7E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15E3ED97-1DD4-4EF1-C074-C918C6E8A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Trgovina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23D0EFF2-E9B0-0834-F556-F4084A9D6118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31081D23-71FA-90A7-E945-6622CADB0B33}"/>
              </a:ext>
            </a:extLst>
          </p:cNvPr>
          <p:cNvSpPr txBox="1"/>
          <p:nvPr/>
        </p:nvSpPr>
        <p:spPr>
          <a:xfrm>
            <a:off x="876301" y="1812702"/>
            <a:ext cx="8269941" cy="4616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hr-HR" sz="2300" dirty="0"/>
              <a:t>Pravne osobe (udruge, zadruge, ustanove i sl.) koje prema posebnim propisima radi ostvarivanja svojih ciljeva, a sukladno odredbama statuta ili drugih općih akata, svoje proizvode prodaju na malo izvan prodavaonica i to na: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200" dirty="0"/>
              <a:t>štandovima i klupama izvan tržnica na malo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200" dirty="0"/>
              <a:t>na štandovima i klupama unutar trgovačkih centara, ustanova i sl.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200" dirty="0"/>
              <a:t>putem kioska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200" dirty="0"/>
              <a:t>putem prigodnih prodaja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200" dirty="0"/>
              <a:t>u prostorima kulturnih, sakralnih, obrazovno-pedagoških, znanstvenih i drugih javnih ustanova te prostorima koji se smatraju zaštićenim područjima prirode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029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8CB0D8-C593-F873-9230-799C82E2F5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DC85E57B-FD80-73A5-1CF4-E4B19938D1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83D144A9-BA8D-ED93-0F14-E09E2252A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dirty="0">
                <a:latin typeface="+mn-lt"/>
              </a:rPr>
              <a:t>Registar neprofitnih organizacija-RNO</a:t>
            </a:r>
            <a:endParaRPr lang="hr-HR" dirty="0">
              <a:latin typeface="+mn-lt"/>
            </a:endParaRP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6611C101-3235-F4EB-7100-50AD336E0551}"/>
              </a:ext>
            </a:extLst>
          </p:cNvPr>
          <p:cNvSpPr txBox="1"/>
          <p:nvPr/>
        </p:nvSpPr>
        <p:spPr>
          <a:xfrm>
            <a:off x="838200" y="1912221"/>
            <a:ext cx="8337176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0213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>
                <a:latin typeface="Corbel" panose="020B0503020204020204" pitchFamily="34" charset="0"/>
              </a:rPr>
              <a:t>središnji izvor podataka o neprofitnoj organizaciji potrebnih za utvrđivanje i praćenje obveza sastavljanja i podnošenja financijskih izvještaja, utvrđivanje financijskog položaja i poslovanja te namjenskog korištenja sredstava proračuna (vodi ga Ministarstvo financija)</a:t>
            </a:r>
          </a:p>
          <a:p>
            <a:pPr marL="430213" lvl="0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nemogućnost dobivanja sredstava iz državnog proračuna i proračuna JL(R)S-a ako organizacija nema RNO broj</a:t>
            </a:r>
          </a:p>
          <a:p>
            <a:pPr marL="430213" lvl="0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rok za upis novoosnovane udruge - 30 dana od upisa u matični registar; rok za upis promjene-7 radnih dana</a:t>
            </a:r>
          </a:p>
          <a:p>
            <a:pPr marL="430213" indent="-323850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https://banovac.mfin.hr/rnoprt/</a:t>
            </a:r>
          </a:p>
          <a:p>
            <a:pPr marL="430213" lvl="0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8595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5E90D-70AD-A2A8-7BEA-6C9C253DE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6D4A67B0-BA3C-0CBF-A4C2-46D3D6D24B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1D17BADE-9104-E674-0022-6A19891CD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Trgovina - MTU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6AD99201-1461-35B3-A0F4-48CB879C31C9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EF03DE0A-3808-4386-E1E2-DC9F67C1CFA7}"/>
              </a:ext>
            </a:extLst>
          </p:cNvPr>
          <p:cNvSpPr txBox="1"/>
          <p:nvPr/>
        </p:nvSpPr>
        <p:spPr>
          <a:xfrm>
            <a:off x="493059" y="1665999"/>
            <a:ext cx="7978588" cy="3554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849313" lvl="1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min. tehnički uvjeti kojima moraju udovoljavati prodajni objekt, oprema i sredstva za obavljanje djelatnosti</a:t>
            </a:r>
          </a:p>
          <a:p>
            <a:pPr marL="849313" lvl="1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opći sanitarni i zdravstveni uvjeti (propisi o hrani)</a:t>
            </a:r>
          </a:p>
          <a:p>
            <a:pPr marL="849313" lvl="1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prigodna prodaja – ne treba min. tehničke uvjete</a:t>
            </a:r>
          </a:p>
          <a:p>
            <a:pPr marL="849313" lvl="1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osiguravanje podataka o stanju robe u prodajnom objektu (ime i naziv dobavljača, broj i nadnevak isprave o zaduženju ili </a:t>
            </a:r>
            <a:r>
              <a:rPr lang="hr-HR" altLang="sr-Latn-RS" sz="2300" dirty="0" err="1"/>
              <a:t>razduženju</a:t>
            </a:r>
            <a:r>
              <a:rPr lang="hr-HR" altLang="sr-Latn-RS" sz="2300" dirty="0"/>
              <a:t> robe, naziv, mjerna jedinica i količina robe, prodajna cijena robe, promjena prodajne cijene, zaduženja za vlastitu robu)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4385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16F99-6BA6-CA24-D4F7-6E167ABE28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239C4E38-E1F8-AB15-D129-6FFD83B895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DB4CA04D-9BA7-EDC7-1204-86986A39A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Ugostiteljska djelatnost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E378B5CB-C0B2-92DA-4B04-E2F79BCAB993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2160B84D-1B22-0276-BED8-52B19FDBAF4E}"/>
              </a:ext>
            </a:extLst>
          </p:cNvPr>
          <p:cNvSpPr txBox="1"/>
          <p:nvPr/>
        </p:nvSpPr>
        <p:spPr>
          <a:xfrm>
            <a:off x="838200" y="2162129"/>
            <a:ext cx="7539318" cy="21390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6363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Ugostiteljskom djelatnošću se </a:t>
            </a:r>
            <a:r>
              <a:rPr lang="hr-HR" altLang="sr-Latn-RS" sz="2300" b="1" dirty="0"/>
              <a:t>ne smatra</a:t>
            </a:r>
            <a:r>
              <a:rPr lang="hr-HR" altLang="sr-Latn-RS" sz="2300" dirty="0"/>
              <a:t>: pripremanje i usluživanje toplih i hladnih napitaka, bezalkoholnih pića i jela koje udruge, ustanove i druge neprofitne pravne osobe organiziraju za potrebe svojih djelatnika i članova u svojim poslovnim prostorima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77174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6E262-9D60-488D-0669-F03C70698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8F34487D-FE7A-A9A6-B21F-5CC43F78D0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6B7ACEE-0C0A-A8E5-DE38-156C8839C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Pružanje usluga u turizmu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367DE013-552C-0E7A-B8DD-B34CF0C96534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5515916E-ACFD-5AE9-1F01-8D84F92A514A}"/>
              </a:ext>
            </a:extLst>
          </p:cNvPr>
          <p:cNvSpPr txBox="1"/>
          <p:nvPr/>
        </p:nvSpPr>
        <p:spPr>
          <a:xfrm>
            <a:off x="838200" y="2212276"/>
            <a:ext cx="7530353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6363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Sindikati, udruge umirovljenika, udruge planinara i slične udruge mogu organizirati putovanje (paket aranžman i izlet) isključivo za svoje članove, s time da paket-aranžman može trajati do 2 dana, uključujući najviše 1 noćenje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5911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7F1D81-0BB6-5823-F0C8-4ADA085BB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553E9B21-1595-ADE1-8CDF-CD4E83D4B5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BAF13B1-119A-A3CB-0E50-2D7487612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PDV ID broj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95AEDB86-27B4-4944-6DD7-609E1BC0E93E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E1B7DF81-53E9-B742-1261-1DC9FE3FF9AF}"/>
              </a:ext>
            </a:extLst>
          </p:cNvPr>
          <p:cNvSpPr txBox="1"/>
          <p:nvPr/>
        </p:nvSpPr>
        <p:spPr>
          <a:xfrm>
            <a:off x="475130" y="1665999"/>
            <a:ext cx="7996518" cy="50475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263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udruge koje </a:t>
            </a:r>
            <a:r>
              <a:rPr lang="hr-HR" sz="2300" b="1" dirty="0"/>
              <a:t>nisu u sustavu PDV-a</a:t>
            </a:r>
            <a:r>
              <a:rPr lang="hr-HR" sz="2300" dirty="0"/>
              <a:t>, ali primaju </a:t>
            </a:r>
            <a:r>
              <a:rPr lang="hr-HR" sz="2300" b="1" dirty="0"/>
              <a:t>usluge od dobavljača iz EU</a:t>
            </a:r>
            <a:r>
              <a:rPr lang="hr-HR" sz="2300" dirty="0"/>
              <a:t>, obvezne su zatražiti </a:t>
            </a:r>
            <a:r>
              <a:rPr lang="hr-HR" sz="2300" b="1" dirty="0"/>
              <a:t>PDV ID broj</a:t>
            </a:r>
            <a:r>
              <a:rPr lang="hr-HR" sz="2300" dirty="0"/>
              <a:t> prema članku 77. Zakona o PDV-u.</a:t>
            </a:r>
          </a:p>
          <a:p>
            <a:pPr marL="449263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udruga plaća pretplatu na </a:t>
            </a:r>
            <a:r>
              <a:rPr lang="hr-HR" sz="2300" b="1" dirty="0"/>
              <a:t>Meta (Facebook / Instagram </a:t>
            </a:r>
            <a:r>
              <a:rPr lang="hr-HR" sz="2300" b="1" dirty="0" err="1"/>
              <a:t>Ads</a:t>
            </a:r>
            <a:r>
              <a:rPr lang="hr-HR" sz="2300" b="1" dirty="0"/>
              <a:t>)</a:t>
            </a:r>
            <a:r>
              <a:rPr lang="hr-HR" sz="2300" dirty="0"/>
              <a:t> ili druge digitalne usluge (Google, Microsoft, Zoom i sl.) iz EU.</a:t>
            </a:r>
          </a:p>
          <a:p>
            <a:endParaRPr lang="hr-HR" sz="2300" dirty="0"/>
          </a:p>
          <a:p>
            <a:r>
              <a:rPr lang="hr-HR" sz="2300" dirty="0"/>
              <a:t>Iako udruga nije obveznik PDV-a, mora: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300" dirty="0"/>
              <a:t>zatražiti PDV ID broj kod Porezne uprave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300" dirty="0"/>
              <a:t>obračunati i platiti hrvatski PDV 25% na primljenu uslugu (reverse </a:t>
            </a:r>
            <a:r>
              <a:rPr lang="hr-HR" sz="2300" dirty="0" err="1"/>
              <a:t>charge</a:t>
            </a:r>
            <a:r>
              <a:rPr lang="hr-HR" sz="2300" dirty="0"/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l-PL" sz="2300" dirty="0"/>
              <a:t>podnijeti obrazac </a:t>
            </a:r>
            <a:r>
              <a:rPr lang="pl-PL" sz="2300" b="1" dirty="0"/>
              <a:t>PDV</a:t>
            </a:r>
            <a:r>
              <a:rPr lang="pl-PL" sz="2300" dirty="0"/>
              <a:t> za transakcije iz EU</a:t>
            </a:r>
            <a:endParaRPr lang="hr-HR" sz="2300" dirty="0"/>
          </a:p>
          <a:p>
            <a:pPr marL="563563" indent="-457200">
              <a:buSzPct val="45000"/>
              <a:buFontTx/>
              <a:buChar char="-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300" dirty="0">
              <a:solidFill>
                <a:srgbClr val="4C4C4C"/>
              </a:solidFill>
            </a:endParaRPr>
          </a:p>
          <a:p>
            <a:pPr marL="563563" indent="-457200">
              <a:buSzPct val="45000"/>
              <a:buFontTx/>
              <a:buChar char="-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800" dirty="0">
              <a:solidFill>
                <a:srgbClr val="4C4C4C"/>
              </a:solidFill>
            </a:endParaRP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40620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9D629-2FC4-EA24-D33E-948639F20D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ECB72D1D-17E7-7460-905E-101FE34703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3641964B-1180-616A-FA18-F9FF0128F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 err="1">
                <a:latin typeface="+mn-lt"/>
              </a:rPr>
              <a:t>MIKROeRAČUN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16E9FF8D-72CA-E729-F6CB-C688FDFD07FA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CE6D3DF0-2251-6F2E-4C6D-14114AB58EAD}"/>
              </a:ext>
            </a:extLst>
          </p:cNvPr>
          <p:cNvSpPr txBox="1"/>
          <p:nvPr/>
        </p:nvSpPr>
        <p:spPr>
          <a:xfrm>
            <a:off x="475130" y="1665999"/>
            <a:ext cx="7996518" cy="46935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263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besplatna aplikacija za razmjenu (izdavanje i zaprimanje) </a:t>
            </a:r>
            <a:r>
              <a:rPr lang="hr-HR" sz="2300" dirty="0" err="1"/>
              <a:t>eRačuna</a:t>
            </a:r>
            <a:r>
              <a:rPr lang="hr-HR" sz="2300" dirty="0"/>
              <a:t> i fiskalizaciju istih po samom zaprimanju/izdavanju </a:t>
            </a:r>
            <a:r>
              <a:rPr lang="hr-HR" sz="2300" dirty="0" err="1"/>
              <a:t>eRačuna</a:t>
            </a:r>
            <a:r>
              <a:rPr lang="hr-HR" sz="2300" dirty="0"/>
              <a:t> </a:t>
            </a:r>
          </a:p>
          <a:p>
            <a:pPr marL="449263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namijenjena je poreznim obveznicima za pregled, zaprimanje i izdavanje </a:t>
            </a:r>
            <a:r>
              <a:rPr lang="hr-HR" sz="2300" dirty="0" err="1"/>
              <a:t>eRačuna</a:t>
            </a:r>
            <a:r>
              <a:rPr lang="hr-HR" sz="2300" dirty="0"/>
              <a:t>, arhivu ulaznih računa i automatsku fiskalizaciju. </a:t>
            </a:r>
          </a:p>
          <a:p>
            <a:pPr marL="449263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300" dirty="0">
              <a:hlinkClick r:id="rId4" action="ppaction://hlinkfile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449263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>
                <a:hlinkClick r:id="rId4" action="ppaction://hlinkfi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file:///C:/Users/Korisnik/Downloads/Korisni%C4%8Dke%20upute%20aplikacija%20MIKROeRA%C4%8CUN_v1.0.pdf</a:t>
            </a:r>
            <a:endParaRPr lang="hr-HR" altLang="sr-Latn-RS" sz="2300" dirty="0"/>
          </a:p>
          <a:p>
            <a:pPr marL="449263" indent="-3429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file:///C:/Users/Korisnik/Downloads/Mikroera%C4%8Dun_v7.pdf</a:t>
            </a:r>
          </a:p>
          <a:p>
            <a:pPr marL="563563" indent="-457200">
              <a:buSzPct val="45000"/>
              <a:buFont typeface="Arial" panose="020B0604020202020204" pitchFamily="34" charset="0"/>
              <a:buChar char="•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800" dirty="0">
              <a:solidFill>
                <a:srgbClr val="4C4C4C"/>
              </a:solidFill>
            </a:endParaRP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6838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FBD95-06BB-ECB7-70C8-63A86A089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7C721DEA-32E6-DDCA-69EE-CD568BCD68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4B50200-39D2-10F0-847D-C72CBE1A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>
                <a:latin typeface="+mn-lt"/>
              </a:rPr>
              <a:t>Kontakt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58CB0777-EA9A-826E-3A6C-83D22AB732EA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147D6C43-1B4C-18C5-2ABB-A317E8552CEE}"/>
              </a:ext>
            </a:extLst>
          </p:cNvPr>
          <p:cNvSpPr txBox="1"/>
          <p:nvPr/>
        </p:nvSpPr>
        <p:spPr>
          <a:xfrm>
            <a:off x="475130" y="1612211"/>
            <a:ext cx="7996518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Sandra Magdalenić</a:t>
            </a:r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300" dirty="0"/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ACT Konto d.o.o.</a:t>
            </a:r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Dr. Ivana Novaka 38, Čakovec</a:t>
            </a:r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300" dirty="0"/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TEL: 040/500-872</a:t>
            </a:r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Mail: info@act-konto.hr</a:t>
            </a:r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300" dirty="0"/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300" dirty="0"/>
          </a:p>
          <a:p>
            <a:pPr marL="563563" lvl="1">
              <a:buSzPct val="45000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HVALA NA PAŽNJI</a:t>
            </a:r>
          </a:p>
          <a:p>
            <a:pPr marL="1020763" lvl="1" indent="-457200">
              <a:buSzPct val="45000"/>
              <a:buFontTx/>
              <a:buChar char="-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2800" dirty="0">
              <a:solidFill>
                <a:srgbClr val="4C4C4C"/>
              </a:solidFill>
            </a:endParaRP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1937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FF773-AF72-3180-333B-1FEC0AC729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50101116-C739-530C-ADA2-03F2C769D50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1E9C70C0-5023-959E-6DDC-0CB6D3B56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altLang="sr-Latn-RS" dirty="0">
                <a:latin typeface="+mn-lt"/>
              </a:rPr>
              <a:t>Odluka o vođenju jednostavnog knjigovodstva i primjeni novčanog računovodstvenog načela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8269A13F-B3FF-4434-078D-B3176B7E1DD9}"/>
              </a:ext>
            </a:extLst>
          </p:cNvPr>
          <p:cNvSpPr txBox="1"/>
          <p:nvPr/>
        </p:nvSpPr>
        <p:spPr>
          <a:xfrm>
            <a:off x="838200" y="2162129"/>
            <a:ext cx="8337176" cy="36471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>
                <a:latin typeface="Corbel" panose="020B0503020204020204" pitchFamily="34" charset="0"/>
              </a:rPr>
              <a:t>uvjet: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300" dirty="0">
                <a:latin typeface="Corbel" panose="020B0503020204020204" pitchFamily="34" charset="0"/>
              </a:rPr>
              <a:t>imovina u prethodne 3 godine uzastopno manja od 30.526,25 EUR godišnje 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r-HR" sz="2300" dirty="0">
                <a:latin typeface="Corbel" panose="020B0503020204020204" pitchFamily="34" charset="0"/>
              </a:rPr>
              <a:t>godišnji prihod u prethodne 3 godine uzastopno manji od 30.526,25 EUR godišnje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300" dirty="0">
                <a:latin typeface="Corbel" panose="020B0503020204020204" pitchFamily="34" charset="0"/>
              </a:rPr>
              <a:t>donosi se do predaje godišnjih financijskih izvještaja za prethodnu poslovnu godinu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>
                <a:latin typeface="Corbel" panose="020B0503020204020204" pitchFamily="34" charset="0"/>
              </a:rPr>
              <a:t>dobrovoljno vođenje dvojnog knjigovodstva – obaveza dostavljanja financijskih izvještaja</a:t>
            </a:r>
          </a:p>
          <a:p>
            <a:endParaRPr lang="hr-HR" sz="24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497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74FA26-58AE-DA51-1BB3-1B579119A1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ED8914C0-22A9-2C81-1E2B-870E8F2A20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D12E70D-58CC-8523-0E39-40414926E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Čuvanje</a:t>
            </a:r>
            <a:r>
              <a:rPr lang="hr-HR" altLang="sr-Latn-RS" dirty="0">
                <a:latin typeface="Corbel" panose="020B0503020204020204" pitchFamily="34" charset="0"/>
              </a:rPr>
              <a:t> poslovnih knjiga</a:t>
            </a:r>
            <a:endParaRPr lang="hr-HR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D3DA7CCF-9524-1A9C-DAFC-F506078F16EA}"/>
              </a:ext>
            </a:extLst>
          </p:cNvPr>
          <p:cNvSpPr txBox="1"/>
          <p:nvPr/>
        </p:nvSpPr>
        <p:spPr>
          <a:xfrm>
            <a:off x="905435" y="2189220"/>
            <a:ext cx="8269941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a</a:t>
            </a:r>
            <a:r>
              <a:rPr lang="hr-HR" altLang="sr-Latn-RS" sz="2300" dirty="0">
                <a:solidFill>
                  <a:schemeClr val="tx1"/>
                </a:solidFill>
              </a:rPr>
              <a:t>ko se ne mogu elektronski zaštititi na kraju poslovne godine – ispis i uvez u roku od 120 dana od završetka poslovne godine uz potpis zakonskog zastupnika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dnevnik i glavna knjiga </a:t>
            </a:r>
            <a:r>
              <a:rPr lang="hr-HR" altLang="sr-Latn-RS" sz="2300" dirty="0">
                <a:solidFill>
                  <a:schemeClr val="tx1"/>
                </a:solidFill>
              </a:rPr>
              <a:t>– 11 godina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sz="2300" dirty="0"/>
              <a:t>Pomoćne knjige </a:t>
            </a:r>
            <a:r>
              <a:rPr lang="hr-HR" sz="2300" dirty="0">
                <a:solidFill>
                  <a:schemeClr val="tx1"/>
                </a:solidFill>
              </a:rPr>
              <a:t>– </a:t>
            </a:r>
            <a:r>
              <a:rPr lang="hr-HR" sz="2300" dirty="0"/>
              <a:t>11</a:t>
            </a:r>
            <a:r>
              <a:rPr lang="hr-HR" sz="2300" dirty="0">
                <a:solidFill>
                  <a:schemeClr val="tx1"/>
                </a:solidFill>
              </a:rPr>
              <a:t> godina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r>
              <a:rPr lang="hr-HR" altLang="sr-Latn-RS" sz="2300" dirty="0"/>
              <a:t>f</a:t>
            </a:r>
            <a:r>
              <a:rPr lang="hr-HR" altLang="sr-Latn-RS" sz="2300" dirty="0">
                <a:solidFill>
                  <a:schemeClr val="tx1"/>
                </a:solidFill>
              </a:rPr>
              <a:t>inancijski izvještaji i plaće - trajno</a:t>
            </a:r>
          </a:p>
        </p:txBody>
      </p:sp>
    </p:spTree>
    <p:extLst>
      <p:ext uri="{BB962C8B-B14F-4D97-AF65-F5344CB8AC3E}">
        <p14:creationId xmlns:p14="http://schemas.microsoft.com/office/powerpoint/2010/main" val="17221857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8C43F-313D-6C6B-5736-204942AEA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E1FE873A-A08B-CB24-6DD4-93D17D88A9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1509FF70-589B-6D53-532B-46EF43933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Koji izvještaji se predaju?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D2D7D587-F8C0-50EF-ABEF-DF6B3F651C16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E4BDD4CC-D964-CDCD-C608-BCE970AEDB24}"/>
              </a:ext>
            </a:extLst>
          </p:cNvPr>
          <p:cNvSpPr txBox="1"/>
          <p:nvPr/>
        </p:nvSpPr>
        <p:spPr>
          <a:xfrm>
            <a:off x="838200" y="2189220"/>
            <a:ext cx="8337176" cy="3554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/>
              <a:t>Bilanca (BIL-NPF) i Izvještaj o prihodima i rashodima (PR-RAS-NPF) – javna objava kroz RNO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/>
              <a:t>bilješke uz financijske izvještaje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300" dirty="0"/>
              <a:t>izvještaj o potrošnji proračunskih sredstava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/>
              <a:t>izjava o neaktivnosti – nema poslovnih događaja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>
                <a:hlinkClick r:id="rId4"/>
              </a:rPr>
              <a:t>link</a:t>
            </a:r>
            <a:endParaRPr lang="hr-HR" sz="23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/>
              <a:t>rok za predaju: 28.02.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300" dirty="0"/>
              <a:t>neprofitna organizacija prve tri godine od osnivanja obvezna je voditi dvojno knjigovodstvo</a:t>
            </a:r>
          </a:p>
          <a:p>
            <a:pPr marL="430213" indent="-323850" eaLnBrk="1">
              <a:buSzPct val="45000"/>
              <a:buFont typeface="StarSymbol" charset="0"/>
              <a:buChar char="●"/>
              <a:tabLst>
                <a:tab pos="430213" algn="l"/>
                <a:tab pos="534988" algn="l"/>
                <a:tab pos="984250" algn="l"/>
                <a:tab pos="1433513" algn="l"/>
                <a:tab pos="1882775" algn="l"/>
                <a:tab pos="2332038" algn="l"/>
                <a:tab pos="2781300" algn="l"/>
                <a:tab pos="3230563" algn="l"/>
                <a:tab pos="3679825" algn="l"/>
                <a:tab pos="4129088" algn="l"/>
                <a:tab pos="4578350" algn="l"/>
                <a:tab pos="5027613" algn="l"/>
                <a:tab pos="5476875" algn="l"/>
                <a:tab pos="5926138" algn="l"/>
                <a:tab pos="6375400" algn="l"/>
                <a:tab pos="6824663" algn="l"/>
                <a:tab pos="7273925" algn="l"/>
                <a:tab pos="7723188" algn="l"/>
                <a:tab pos="8172450" algn="l"/>
                <a:tab pos="8621713" algn="l"/>
                <a:tab pos="9070975" algn="l"/>
              </a:tabLst>
            </a:pPr>
            <a:endParaRPr lang="hr-HR" altLang="sr-Latn-RS" sz="1800" dirty="0">
              <a:solidFill>
                <a:schemeClr val="tx1"/>
              </a:solidFill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249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470305-9C6E-1E76-E6B4-B8AAEC5F9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6B8F5045-CE91-0A5D-56A2-7452D57534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BD0879F-A43B-64CF-CA55-DC1D53E77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Samoprocjena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AADAE743-1527-BA74-639A-F7A60433C29A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4400014A-BD03-5DB2-5BE0-B6FD1530F741}"/>
              </a:ext>
            </a:extLst>
          </p:cNvPr>
          <p:cNvSpPr txBox="1"/>
          <p:nvPr/>
        </p:nvSpPr>
        <p:spPr>
          <a:xfrm>
            <a:off x="838200" y="1851507"/>
            <a:ext cx="8216152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rtl="0"/>
            <a:r>
              <a:rPr lang="hr-HR" sz="2300" dirty="0"/>
              <a:t>Obveza provođenja samoprocjene učinkovitog i djelotvornog funkcioniranja sustava financijskog upravljanja i kontrole (kontrolno okruženje, upravljanje rizicima, kontrolne aktivnosti, informacije i komunikacije, praćenje i procjenu sustava).</a:t>
            </a:r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C55DE13B-7798-D0C2-334A-9CDA79D717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3895795"/>
            <a:ext cx="8818783" cy="178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212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266EFE-7D17-EB04-C92A-25E97F4D3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CDAAF4E4-4D3C-D9F3-3768-8999013F40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66ACF2F9-F15D-D9EA-AEB7-87063B13B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+mn-lt"/>
              </a:rPr>
              <a:t>Financijski plan</a:t>
            </a:r>
            <a:endParaRPr lang="hr-HR" dirty="0">
              <a:latin typeface="+mn-lt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BB890EEA-B940-943C-7262-D36AA1A6EA31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76AC8422-B776-00CE-9E48-0C75481AC3C3}"/>
              </a:ext>
            </a:extLst>
          </p:cNvPr>
          <p:cNvSpPr txBox="1"/>
          <p:nvPr/>
        </p:nvSpPr>
        <p:spPr>
          <a:xfrm>
            <a:off x="838200" y="2505209"/>
            <a:ext cx="8216152" cy="4755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hr-HR" sz="2300" dirty="0"/>
              <a:t>obveza izrađivanja godišnjeg programa rada i financijskog plana</a:t>
            </a:r>
          </a:p>
          <a:p>
            <a:pPr lvl="0"/>
            <a:endParaRPr lang="hr-HR" sz="23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300" dirty="0"/>
              <a:t>financijski plan se sastoji od: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r-HR" sz="2300" dirty="0"/>
              <a:t>plan prihoda i rashoda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r-HR" sz="2300" dirty="0"/>
              <a:t>plan zaduživanja i otplata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hr-HR" sz="2300" dirty="0"/>
              <a:t>obrazloženje financijskog plana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hr-HR" sz="23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300" dirty="0"/>
              <a:t>donosi skupština, najkasnije do 31.12. tekuće godine za slijedeću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3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r-HR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hr-HR" sz="2400" dirty="0"/>
          </a:p>
          <a:p>
            <a:pPr marL="342900" lvl="0" indent="-342900">
              <a:buFontTx/>
              <a:buChar char="-"/>
            </a:pPr>
            <a:endParaRPr lang="hr-HR" sz="2400" dirty="0"/>
          </a:p>
          <a:p>
            <a:pPr marL="342900" lvl="0" indent="-342900">
              <a:buFontTx/>
              <a:buChar char="-"/>
            </a:pP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921281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E4E3C-72C0-DF8E-E040-3801A318B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12889406-47C4-6471-EA83-0BCBF08764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6316"/>
            <a:ext cx="12192000" cy="6964316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61D636DD-2718-129D-CFA3-5EBDA2911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altLang="sr-Latn-R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Revizija</a:t>
            </a: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1FF72AC5-6A1C-F5C7-94AC-29B35BBABC7B}"/>
              </a:ext>
            </a:extLst>
          </p:cNvPr>
          <p:cNvSpPr txBox="1"/>
          <p:nvPr/>
        </p:nvSpPr>
        <p:spPr>
          <a:xfrm>
            <a:off x="3016624" y="1435167"/>
            <a:ext cx="61587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hr-HR" sz="2400" dirty="0">
              <a:latin typeface="Corbel" panose="020B0503020204020204" pitchFamily="34" charset="0"/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30C2D6BE-849A-A7F4-2B4D-D641369DD836}"/>
              </a:ext>
            </a:extLst>
          </p:cNvPr>
          <p:cNvSpPr txBox="1"/>
          <p:nvPr/>
        </p:nvSpPr>
        <p:spPr>
          <a:xfrm>
            <a:off x="1447800" y="2775677"/>
            <a:ext cx="61587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rtl="0"/>
            <a:endParaRPr lang="hr-HR" dirty="0"/>
          </a:p>
        </p:txBody>
      </p:sp>
      <p:graphicFrame>
        <p:nvGraphicFramePr>
          <p:cNvPr id="10" name="Rezervirano mjesto sadržaja 3">
            <a:extLst>
              <a:ext uri="{FF2B5EF4-FFF2-40B4-BE49-F238E27FC236}">
                <a16:creationId xmlns:a16="http://schemas.microsoft.com/office/drawing/2014/main" id="{91E9DF5C-23E4-C790-8741-E0B1D4A2F6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718702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856068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555</TotalTime>
  <Words>2012</Words>
  <Application>Microsoft Office PowerPoint</Application>
  <PresentationFormat>Široki zaslon</PresentationFormat>
  <Paragraphs>251</Paragraphs>
  <Slides>35</Slides>
  <Notes>30</Notes>
  <HiddenSlides>0</HiddenSlides>
  <MMClips>0</MMClips>
  <ScaleCrop>false</ScaleCrop>
  <HeadingPairs>
    <vt:vector size="8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35</vt:i4>
      </vt:variant>
    </vt:vector>
  </HeadingPairs>
  <TitlesOfParts>
    <vt:vector size="44" baseType="lpstr">
      <vt:lpstr>ＭＳ Ｐゴシック</vt:lpstr>
      <vt:lpstr>Arial</vt:lpstr>
      <vt:lpstr>Calibri</vt:lpstr>
      <vt:lpstr>Calibri Light</vt:lpstr>
      <vt:lpstr>Corbel</vt:lpstr>
      <vt:lpstr>StarSymbol</vt:lpstr>
      <vt:lpstr>Wingdings</vt:lpstr>
      <vt:lpstr>Tema sustava Office</vt:lpstr>
      <vt:lpstr>Radni list</vt:lpstr>
      <vt:lpstr>PowerPoint prezentacija</vt:lpstr>
      <vt:lpstr>Koji zakoni?</vt:lpstr>
      <vt:lpstr>Registar neprofitnih organizacija-RNO</vt:lpstr>
      <vt:lpstr>Odluka o vođenju jednostavnog knjigovodstva i primjeni novčanog računovodstvenog načela</vt:lpstr>
      <vt:lpstr>Čuvanje poslovnih knjiga</vt:lpstr>
      <vt:lpstr>Koji izvještaji se predaju?</vt:lpstr>
      <vt:lpstr>Samoprocjena</vt:lpstr>
      <vt:lpstr>Financijski plan</vt:lpstr>
      <vt:lpstr>Revizija</vt:lpstr>
      <vt:lpstr>Nadzor nad poslovanjem</vt:lpstr>
      <vt:lpstr>PowerPoint prezentacija</vt:lpstr>
      <vt:lpstr>Zadatak</vt:lpstr>
      <vt:lpstr>Poslovne knjige  dvojnog knjigovodstva</vt:lpstr>
      <vt:lpstr>Dvojno knjigovodstvo</vt:lpstr>
      <vt:lpstr>Iskazivanje prihoda i rashoda</vt:lpstr>
      <vt:lpstr>Blagajna</vt:lpstr>
      <vt:lpstr>Knjiga blagajne</vt:lpstr>
      <vt:lpstr>Knjiga ulaznih računa</vt:lpstr>
      <vt:lpstr>Knjiga izlaznih računa</vt:lpstr>
      <vt:lpstr>Zadatak</vt:lpstr>
      <vt:lpstr>Popis imovine i obveza</vt:lpstr>
      <vt:lpstr>Članarina</vt:lpstr>
      <vt:lpstr>Sponzorstva i donacije</vt:lpstr>
      <vt:lpstr>Putni nalog</vt:lpstr>
      <vt:lpstr>Putni nalog</vt:lpstr>
      <vt:lpstr> Zadatak</vt:lpstr>
      <vt:lpstr>Drugi dohodak</vt:lpstr>
      <vt:lpstr>JOPPD</vt:lpstr>
      <vt:lpstr>Trgovina</vt:lpstr>
      <vt:lpstr>Trgovina - MTU</vt:lpstr>
      <vt:lpstr>Ugostiteljska djelatnost</vt:lpstr>
      <vt:lpstr>Pružanje usluga u turizmu</vt:lpstr>
      <vt:lpstr>PDV ID broj</vt:lpstr>
      <vt:lpstr>MIKROeRAČUN</vt:lpstr>
      <vt:lpstr>Kontakt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ACT Konto d.o.o.</dc:creator>
  <cp:lastModifiedBy>ACT Konto d.o.o.</cp:lastModifiedBy>
  <cp:revision>79</cp:revision>
  <cp:lastPrinted>2025-11-24T13:17:28Z</cp:lastPrinted>
  <dcterms:created xsi:type="dcterms:W3CDTF">2025-11-21T10:09:57Z</dcterms:created>
  <dcterms:modified xsi:type="dcterms:W3CDTF">2025-11-26T08:37:04Z</dcterms:modified>
</cp:coreProperties>
</file>