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256" r:id="rId2"/>
    <p:sldId id="257" r:id="rId3"/>
    <p:sldId id="258" r:id="rId4"/>
    <p:sldId id="259" r:id="rId5"/>
    <p:sldId id="260" r:id="rId6"/>
    <p:sldId id="261" r:id="rId7"/>
    <p:sldId id="299" r:id="rId8"/>
    <p:sldId id="265" r:id="rId9"/>
    <p:sldId id="266" r:id="rId10"/>
    <p:sldId id="300" r:id="rId11"/>
    <p:sldId id="291" r:id="rId12"/>
    <p:sldId id="269" r:id="rId13"/>
    <p:sldId id="280" r:id="rId14"/>
    <p:sldId id="270" r:id="rId15"/>
    <p:sldId id="271" r:id="rId16"/>
    <p:sldId id="272" r:id="rId17"/>
    <p:sldId id="268" r:id="rId18"/>
    <p:sldId id="292" r:id="rId19"/>
    <p:sldId id="301" r:id="rId20"/>
    <p:sldId id="302" r:id="rId21"/>
    <p:sldId id="281" r:id="rId22"/>
    <p:sldId id="282" r:id="rId23"/>
    <p:sldId id="294" r:id="rId24"/>
    <p:sldId id="293" r:id="rId25"/>
    <p:sldId id="283" r:id="rId26"/>
    <p:sldId id="274" r:id="rId27"/>
    <p:sldId id="275" r:id="rId28"/>
    <p:sldId id="277" r:id="rId29"/>
    <p:sldId id="278" r:id="rId30"/>
    <p:sldId id="296" r:id="rId31"/>
    <p:sldId id="297" r:id="rId32"/>
    <p:sldId id="298" r:id="rId33"/>
  </p:sldIdLst>
  <p:sldSz cx="12192000" cy="6858000"/>
  <p:notesSz cx="6797675" cy="9926638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714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1FD8D2-0AD4-4AC2-9E9D-B644400A34F0}" type="datetimeFigureOut">
              <a:rPr lang="hr-HR" smtClean="0"/>
              <a:t>24.11.2025.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46643E-964D-4171-B0A3-C121C9BEF36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80485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46643E-964D-4171-B0A3-C121C9BEF364}" type="slidenum">
              <a:rPr lang="hr-HR" smtClean="0"/>
              <a:t>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9387459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46643E-964D-4171-B0A3-C121C9BEF364}" type="slidenum">
              <a:rPr lang="hr-HR" smtClean="0"/>
              <a:t>10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8628094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46643E-964D-4171-B0A3-C121C9BEF364}" type="slidenum">
              <a:rPr lang="hr-HR" smtClean="0"/>
              <a:t>11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8191141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46643E-964D-4171-B0A3-C121C9BEF364}" type="slidenum">
              <a:rPr lang="hr-HR" smtClean="0"/>
              <a:t>12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8241696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46643E-964D-4171-B0A3-C121C9BEF364}" type="slidenum">
              <a:rPr lang="hr-HR" smtClean="0"/>
              <a:t>13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1094044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46643E-964D-4171-B0A3-C121C9BEF364}" type="slidenum">
              <a:rPr lang="hr-HR" smtClean="0"/>
              <a:t>14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1356500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46643E-964D-4171-B0A3-C121C9BEF364}" type="slidenum">
              <a:rPr lang="hr-HR" smtClean="0"/>
              <a:t>15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8557382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46643E-964D-4171-B0A3-C121C9BEF364}" type="slidenum">
              <a:rPr lang="hr-HR" smtClean="0"/>
              <a:t>16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6826648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46643E-964D-4171-B0A3-C121C9BEF364}" type="slidenum">
              <a:rPr lang="hr-HR" smtClean="0"/>
              <a:t>17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9449426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46643E-964D-4171-B0A3-C121C9BEF364}" type="slidenum">
              <a:rPr lang="hr-HR" smtClean="0"/>
              <a:t>18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0315940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46643E-964D-4171-B0A3-C121C9BEF364}" type="slidenum">
              <a:rPr lang="hr-HR" smtClean="0"/>
              <a:t>19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505488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46643E-964D-4171-B0A3-C121C9BEF364}" type="slidenum">
              <a:rPr lang="hr-HR" smtClean="0"/>
              <a:t>2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9408026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46643E-964D-4171-B0A3-C121C9BEF364}" type="slidenum">
              <a:rPr lang="hr-HR" smtClean="0"/>
              <a:t>20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2167835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46643E-964D-4171-B0A3-C121C9BEF364}" type="slidenum">
              <a:rPr lang="hr-HR" smtClean="0"/>
              <a:t>21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2956523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46643E-964D-4171-B0A3-C121C9BEF364}" type="slidenum">
              <a:rPr lang="hr-HR" smtClean="0"/>
              <a:t>22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1310283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46643E-964D-4171-B0A3-C121C9BEF364}" type="slidenum">
              <a:rPr lang="hr-HR" smtClean="0"/>
              <a:t>23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767291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46643E-964D-4171-B0A3-C121C9BEF364}" type="slidenum">
              <a:rPr lang="hr-HR" smtClean="0"/>
              <a:t>24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3693802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46643E-964D-4171-B0A3-C121C9BEF364}" type="slidenum">
              <a:rPr lang="hr-HR" smtClean="0"/>
              <a:t>25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1401625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46643E-964D-4171-B0A3-C121C9BEF364}" type="slidenum">
              <a:rPr lang="hr-HR" smtClean="0"/>
              <a:t>26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9449140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46643E-964D-4171-B0A3-C121C9BEF364}" type="slidenum">
              <a:rPr lang="hr-HR" smtClean="0"/>
              <a:t>27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5668185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46643E-964D-4171-B0A3-C121C9BEF364}" type="slidenum">
              <a:rPr lang="hr-HR" smtClean="0"/>
              <a:t>28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1963865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46643E-964D-4171-B0A3-C121C9BEF364}" type="slidenum">
              <a:rPr lang="hr-HR" smtClean="0"/>
              <a:t>29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889756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46643E-964D-4171-B0A3-C121C9BEF364}" type="slidenum">
              <a:rPr lang="hr-HR" smtClean="0"/>
              <a:t>3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7274342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46643E-964D-4171-B0A3-C121C9BEF364}" type="slidenum">
              <a:rPr lang="hr-HR" smtClean="0"/>
              <a:t>30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0224223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46643E-964D-4171-B0A3-C121C9BEF364}" type="slidenum">
              <a:rPr lang="hr-HR" smtClean="0"/>
              <a:t>31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18736262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46643E-964D-4171-B0A3-C121C9BEF364}" type="slidenum">
              <a:rPr lang="hr-HR" smtClean="0"/>
              <a:t>32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861948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46643E-964D-4171-B0A3-C121C9BEF364}" type="slidenum">
              <a:rPr lang="hr-HR" smtClean="0"/>
              <a:t>4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627443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46643E-964D-4171-B0A3-C121C9BEF364}" type="slidenum">
              <a:rPr lang="hr-HR" smtClean="0"/>
              <a:t>5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64889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46643E-964D-4171-B0A3-C121C9BEF364}" type="slidenum">
              <a:rPr lang="hr-HR" smtClean="0"/>
              <a:t>6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057130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46643E-964D-4171-B0A3-C121C9BEF364}" type="slidenum">
              <a:rPr lang="hr-HR" smtClean="0"/>
              <a:t>7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367696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46643E-964D-4171-B0A3-C121C9BEF364}" type="slidenum">
              <a:rPr lang="hr-HR" smtClean="0"/>
              <a:t>8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7125297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46643E-964D-4171-B0A3-C121C9BEF364}" type="slidenum">
              <a:rPr lang="hr-HR" smtClean="0"/>
              <a:t>9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056586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6702628-51A3-235C-0BA4-8A9E19FE1C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31398530-BBB1-EEC4-C60B-B71B56C91B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A6D2020C-93C4-1223-3C2D-3E846E6FB5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60442-B9E7-4013-8946-2E7A1E2D71B8}" type="datetimeFigureOut">
              <a:rPr lang="hr-HR" smtClean="0"/>
              <a:t>24.11.2025.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7EDB22A8-AEE7-24B6-CDA7-F35AC004DC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F468AA27-0FDA-B1C9-CFAA-80584E9A7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CF46F-3046-4A24-BD9B-4889C801CD8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262719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1C58510-1646-E342-634B-7E8B2F8857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87634803-B33F-7A15-A2F9-EDFBE54807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36F9A17B-19D0-1144-4C19-2CFA4DAED7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60442-B9E7-4013-8946-2E7A1E2D71B8}" type="datetimeFigureOut">
              <a:rPr lang="hr-HR" smtClean="0"/>
              <a:t>24.11.2025.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E83861FE-D016-40E0-730E-0F48375E42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317B8788-5F85-553D-7E3B-D5FF2C6E79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CF46F-3046-4A24-BD9B-4889C801CD8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384734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id="{7C3E9CE7-1F63-9DA8-2B3E-F795AC979FE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B0AA3D2B-2BAA-9F1F-ED31-34D8473BB9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C999112E-8FB4-5806-156F-88FA701CFA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60442-B9E7-4013-8946-2E7A1E2D71B8}" type="datetimeFigureOut">
              <a:rPr lang="hr-HR" smtClean="0"/>
              <a:t>24.11.2025.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E80F319D-84B2-42FC-7E06-FB3ADFECC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A7755331-BCCF-55CA-6E96-68048A904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CF46F-3046-4A24-BD9B-4889C801CD8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652330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D250726-52FF-32AC-03D1-4B7C291B72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8FCE9D6-1863-DD98-420C-7A918D0567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18F23775-E1BC-A8B3-C30D-865500AB5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60442-B9E7-4013-8946-2E7A1E2D71B8}" type="datetimeFigureOut">
              <a:rPr lang="hr-HR" smtClean="0"/>
              <a:t>24.11.2025.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1628576D-D284-A538-A428-55EB45B02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A2F28305-079D-0392-9587-5BA525B6C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CF46F-3046-4A24-BD9B-4889C801CD8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22789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7C6B833-5DB0-AA16-0D96-AFAA26F0F0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B1FE9029-EA3A-2D1A-1CD4-332BD78AD6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817B3802-C179-4C15-0A32-605A32D18F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60442-B9E7-4013-8946-2E7A1E2D71B8}" type="datetimeFigureOut">
              <a:rPr lang="hr-HR" smtClean="0"/>
              <a:t>24.11.2025.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CD1E97CF-F30C-80BF-476C-AEB56B99B1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13243057-6824-5247-A775-FAB5E2FDC3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CF46F-3046-4A24-BD9B-4889C801CD8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46565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E396FAA-0671-2198-95E2-58C61441B0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DF40062D-8314-CA5F-CBD9-81CA900EDD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33D8F4F8-E8BC-B911-414B-9E6BD3B9C5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6162B978-0E4A-3017-F9BA-DBF9AB0AF3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60442-B9E7-4013-8946-2E7A1E2D71B8}" type="datetimeFigureOut">
              <a:rPr lang="hr-HR" smtClean="0"/>
              <a:t>24.11.2025.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33028D31-1DF3-2FD2-8726-93500FAD47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BA0C909E-4E7E-726C-9764-7D021139D7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CF46F-3046-4A24-BD9B-4889C801CD8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0409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A873114-4EF3-D82C-7D44-84D67B4091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C0F74BF1-A5CF-0590-E328-189F75115A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DFA859BC-2D5B-41C9-F4AA-845904C76B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id="{EBD252C7-5786-9F57-0AC7-3C13AF57BA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id="{A60E718A-0294-D5F3-E4EE-5CE3595DE0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id="{DF4CE749-C9E4-C9C8-F9A8-29D405012B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60442-B9E7-4013-8946-2E7A1E2D71B8}" type="datetimeFigureOut">
              <a:rPr lang="hr-HR" smtClean="0"/>
              <a:t>24.11.2025.</a:t>
            </a:fld>
            <a:endParaRPr lang="hr-HR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id="{5ECB75B6-8E93-52B6-D20D-F67C92E9B5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id="{8874F3D8-787F-1DC2-773F-58D5C7FA10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CF46F-3046-4A24-BD9B-4889C801CD8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946050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A2061B3-7BE5-1D31-FC9F-C9E45D9EFC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5DB27702-BA32-6BA5-A59C-B9773758F2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60442-B9E7-4013-8946-2E7A1E2D71B8}" type="datetimeFigureOut">
              <a:rPr lang="hr-HR" smtClean="0"/>
              <a:t>24.11.2025.</a:t>
            </a:fld>
            <a:endParaRPr lang="hr-HR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id="{87F2AB51-A276-FD28-042E-9D9AC5370D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7AD00844-DDF5-919F-6A27-A6CF0B0FEA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CF46F-3046-4A24-BD9B-4889C801CD8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91651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id="{BDB67F77-026B-B54F-22CB-5D055EF6A2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60442-B9E7-4013-8946-2E7A1E2D71B8}" type="datetimeFigureOut">
              <a:rPr lang="hr-HR" smtClean="0"/>
              <a:t>24.11.2025.</a:t>
            </a:fld>
            <a:endParaRPr lang="hr-HR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id="{25D664CF-3951-C157-7534-EFE418C5C0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id="{202F4D04-C930-737A-D72E-CC36D59BE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CF46F-3046-4A24-BD9B-4889C801CD8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10443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2C47D89-8777-2BF3-3B76-AA16FE9E5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D42603E0-6A19-D561-D1C8-7E534C8C0A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9E7CC880-BFD3-DF23-AC89-DE561CEC7D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09EB1978-9CF3-605F-C616-8FA365733D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60442-B9E7-4013-8946-2E7A1E2D71B8}" type="datetimeFigureOut">
              <a:rPr lang="hr-HR" smtClean="0"/>
              <a:t>24.11.2025.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3A9213C6-77C5-5A49-0CB3-6F47691297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94D15D0C-1E05-E197-2BFE-75E38F7BC8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CF46F-3046-4A24-BD9B-4889C801CD8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25821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E209B1C-EF90-F400-FD12-0B52A5368D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id="{1FA6C6B3-90E6-C477-F82F-417855ED5BE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0D621A4A-5DED-5212-2BBC-6275845C33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491D3E2E-62E9-D2A1-8DF4-4A7715E445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60442-B9E7-4013-8946-2E7A1E2D71B8}" type="datetimeFigureOut">
              <a:rPr lang="hr-HR" smtClean="0"/>
              <a:t>24.11.2025.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82D02A2D-DA36-2865-245A-1D2F3ABEEA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E6EBAF40-9A1B-9B66-A0DC-2D741DB52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CF46F-3046-4A24-BD9B-4889C801CD8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574416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id="{5E699086-691A-9F79-A0C4-B89B3A7370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5C6DBDFD-2CB1-399E-5606-40E7C859F5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369FC62D-16DC-ED02-F5DC-CA41BE21270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360442-B9E7-4013-8946-2E7A1E2D71B8}" type="datetimeFigureOut">
              <a:rPr lang="hr-HR" smtClean="0"/>
              <a:t>24.11.2025.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E972888E-2636-372F-F99B-B752963264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F3EB0C83-140A-79F0-0F1E-AB381AD157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ECF46F-3046-4A24-BD9B-4889C801CD8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917037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mfin.gov.hr/neprofitne-organizacije/106" TargetMode="Externa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Relationship Id="rId4" Type="http://schemas.openxmlformats.org/officeDocument/2006/relationships/hyperlink" Target="file:///C:\Users\Korisnik\Downloads\Korisni&#196;&#141;ke%20upute%20aplikacija%20MIKROeRA&#196;&#140;UN_v1.0.pdf" TargetMode="Externa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mfin.gov.hr/istaknute-teme/neprofitne-organizacije/financijsko-izvjestavanje/116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FFF1CF9-FFC7-C40A-A544-93480AC80B9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hr-HR"/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20A692F8-4946-5A30-DEB5-11F7BE4A353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61364"/>
            <a:ext cx="12192000" cy="8116926"/>
          </a:xfrm>
          <a:prstGeom prst="rect">
            <a:avLst/>
          </a:prstGeom>
        </p:spPr>
      </p:pic>
      <p:sp>
        <p:nvSpPr>
          <p:cNvPr id="3" name="Podnaslov 2">
            <a:extLst>
              <a:ext uri="{FF2B5EF4-FFF2-40B4-BE49-F238E27FC236}">
                <a16:creationId xmlns:a16="http://schemas.microsoft.com/office/drawing/2014/main" id="{8EC8B263-6D27-1217-ACB0-B290C08067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2366375"/>
            <a:ext cx="9144000" cy="4231649"/>
          </a:xfrm>
        </p:spPr>
        <p:txBody>
          <a:bodyPr>
            <a:normAutofit/>
          </a:bodyPr>
          <a:lstStyle/>
          <a:p>
            <a:r>
              <a:rPr lang="hr-HR" sz="5000" dirty="0"/>
              <a:t>Financijsko </a:t>
            </a:r>
          </a:p>
          <a:p>
            <a:r>
              <a:rPr lang="hr-HR" sz="5000" dirty="0"/>
              <a:t>knjigovodstvo </a:t>
            </a:r>
          </a:p>
          <a:p>
            <a:r>
              <a:rPr lang="hr-HR" sz="5000" dirty="0"/>
              <a:t>udruga</a:t>
            </a:r>
          </a:p>
          <a:p>
            <a:endParaRPr lang="hr-HR" sz="5000" dirty="0"/>
          </a:p>
          <a:p>
            <a:r>
              <a:rPr lang="hr-HR" sz="2000" dirty="0"/>
              <a:t>Čakovec, 25.11.2025.</a:t>
            </a:r>
          </a:p>
          <a:p>
            <a:endParaRPr lang="hr-HR" sz="5000" dirty="0"/>
          </a:p>
          <a:p>
            <a:endParaRPr lang="hr-HR" sz="2500" dirty="0"/>
          </a:p>
        </p:txBody>
      </p:sp>
    </p:spTree>
    <p:extLst>
      <p:ext uri="{BB962C8B-B14F-4D97-AF65-F5344CB8AC3E}">
        <p14:creationId xmlns:p14="http://schemas.microsoft.com/office/powerpoint/2010/main" val="19706027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C7C92B-1B82-D8B8-8E10-85F60F4EAD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zervirano mjesto sadržaja 4">
            <a:extLst>
              <a:ext uri="{FF2B5EF4-FFF2-40B4-BE49-F238E27FC236}">
                <a16:creationId xmlns:a16="http://schemas.microsoft.com/office/drawing/2014/main" id="{C7309899-347C-FD57-573F-AE4319DACB7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06316"/>
            <a:ext cx="12192000" cy="6964316"/>
          </a:xfr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2FB5111B-4FC8-DFDF-BFA4-1E0C9EF9BE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altLang="sr-Latn-RS" dirty="0">
                <a:latin typeface="+mn-lt"/>
              </a:rPr>
              <a:t>Poslovne knjige </a:t>
            </a:r>
            <a:br>
              <a:rPr lang="hr-HR" altLang="sr-Latn-RS" dirty="0">
                <a:latin typeface="+mn-lt"/>
              </a:rPr>
            </a:br>
            <a:r>
              <a:rPr lang="hr-HR" altLang="sr-Latn-RS" dirty="0">
                <a:latin typeface="+mn-lt"/>
              </a:rPr>
              <a:t>jednostavnog knjigovodstva</a:t>
            </a:r>
            <a:endParaRPr lang="hr-HR" dirty="0">
              <a:latin typeface="+mn-lt"/>
            </a:endParaRPr>
          </a:p>
        </p:txBody>
      </p:sp>
      <p:sp>
        <p:nvSpPr>
          <p:cNvPr id="4" name="TekstniOkvir 3">
            <a:extLst>
              <a:ext uri="{FF2B5EF4-FFF2-40B4-BE49-F238E27FC236}">
                <a16:creationId xmlns:a16="http://schemas.microsoft.com/office/drawing/2014/main" id="{536A2C93-55D5-24EA-2F53-D805FBA87EDE}"/>
              </a:ext>
            </a:extLst>
          </p:cNvPr>
          <p:cNvSpPr txBox="1"/>
          <p:nvPr/>
        </p:nvSpPr>
        <p:spPr>
          <a:xfrm>
            <a:off x="3016624" y="1435167"/>
            <a:ext cx="615875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hr-HR" sz="2400" dirty="0">
              <a:latin typeface="Corbel" panose="020B0503020204020204" pitchFamily="34" charset="0"/>
            </a:endParaRPr>
          </a:p>
        </p:txBody>
      </p:sp>
      <p:sp>
        <p:nvSpPr>
          <p:cNvPr id="6" name="TekstniOkvir 5">
            <a:extLst>
              <a:ext uri="{FF2B5EF4-FFF2-40B4-BE49-F238E27FC236}">
                <a16:creationId xmlns:a16="http://schemas.microsoft.com/office/drawing/2014/main" id="{0F3A04B9-9E0A-8212-3280-1475CB32D0F4}"/>
              </a:ext>
            </a:extLst>
          </p:cNvPr>
          <p:cNvSpPr txBox="1"/>
          <p:nvPr/>
        </p:nvSpPr>
        <p:spPr>
          <a:xfrm>
            <a:off x="838200" y="2189220"/>
            <a:ext cx="8337176" cy="2369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63563" indent="-457200">
              <a:buSzPct val="45000"/>
              <a:buFont typeface="Arial" panose="020B0604020202020204" pitchFamily="34" charset="0"/>
              <a:buChar char="•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sz="2600" dirty="0"/>
              <a:t>Knjiga primitaka i izdataka</a:t>
            </a:r>
          </a:p>
          <a:p>
            <a:pPr marL="563563" indent="-457200">
              <a:buSzPct val="45000"/>
              <a:buFont typeface="Arial" panose="020B0604020202020204" pitchFamily="34" charset="0"/>
              <a:buChar char="•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sz="2600" dirty="0"/>
              <a:t>Knjiga blagajne</a:t>
            </a:r>
          </a:p>
          <a:p>
            <a:pPr marL="563563" indent="-457200">
              <a:buSzPct val="45000"/>
              <a:buFont typeface="Arial" panose="020B0604020202020204" pitchFamily="34" charset="0"/>
              <a:buChar char="•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sz="2600" dirty="0"/>
              <a:t>Knjiga ulaznih računa</a:t>
            </a:r>
          </a:p>
          <a:p>
            <a:pPr marL="563563" indent="-457200">
              <a:buSzPct val="45000"/>
              <a:buFont typeface="Arial" panose="020B0604020202020204" pitchFamily="34" charset="0"/>
              <a:buChar char="•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sz="2600" dirty="0"/>
              <a:t>Knjiga izlaznih računa</a:t>
            </a:r>
          </a:p>
          <a:p>
            <a:pPr marL="563563" indent="-457200">
              <a:buSzPct val="45000"/>
              <a:buFont typeface="Arial" panose="020B0604020202020204" pitchFamily="34" charset="0"/>
              <a:buChar char="•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sz="2600" dirty="0"/>
              <a:t>Popis dugotrajne nefinancijske imovine</a:t>
            </a:r>
          </a:p>
          <a:p>
            <a:pPr marL="430213" indent="-323850" eaLnBrk="1">
              <a:buSzPct val="45000"/>
              <a:buFont typeface="StarSymbol" charset="0"/>
              <a:buChar char="●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endParaRPr lang="hr-HR" altLang="sr-Latn-RS" sz="1800" dirty="0">
              <a:solidFill>
                <a:schemeClr val="tx1"/>
              </a:solidFill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50826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5BF094-AA9E-95EB-A881-C8D620F87E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zervirano mjesto sadržaja 4">
            <a:extLst>
              <a:ext uri="{FF2B5EF4-FFF2-40B4-BE49-F238E27FC236}">
                <a16:creationId xmlns:a16="http://schemas.microsoft.com/office/drawing/2014/main" id="{A4D56A16-5F2E-9BCE-BC23-33206923A3B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06316"/>
            <a:ext cx="12192000" cy="6964316"/>
          </a:xfr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3B30DBCC-AE29-7405-2395-E18E323E84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altLang="sr-Latn-RS" dirty="0">
                <a:latin typeface="+mn-lt"/>
              </a:rPr>
              <a:t>Primici i izdaci</a:t>
            </a:r>
            <a:endParaRPr lang="hr-HR" dirty="0">
              <a:latin typeface="+mn-lt"/>
            </a:endParaRPr>
          </a:p>
        </p:txBody>
      </p:sp>
      <p:sp>
        <p:nvSpPr>
          <p:cNvPr id="4" name="TekstniOkvir 3">
            <a:extLst>
              <a:ext uri="{FF2B5EF4-FFF2-40B4-BE49-F238E27FC236}">
                <a16:creationId xmlns:a16="http://schemas.microsoft.com/office/drawing/2014/main" id="{D5E60FE2-CD3C-14E7-06CF-0AAB10B795C1}"/>
              </a:ext>
            </a:extLst>
          </p:cNvPr>
          <p:cNvSpPr txBox="1"/>
          <p:nvPr/>
        </p:nvSpPr>
        <p:spPr>
          <a:xfrm>
            <a:off x="3016624" y="1435167"/>
            <a:ext cx="615875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hr-HR" sz="2400" dirty="0">
              <a:latin typeface="Corbel" panose="020B0503020204020204" pitchFamily="34" charset="0"/>
            </a:endParaRPr>
          </a:p>
        </p:txBody>
      </p:sp>
      <p:sp>
        <p:nvSpPr>
          <p:cNvPr id="6" name="TekstniOkvir 5">
            <a:extLst>
              <a:ext uri="{FF2B5EF4-FFF2-40B4-BE49-F238E27FC236}">
                <a16:creationId xmlns:a16="http://schemas.microsoft.com/office/drawing/2014/main" id="{F449C530-BC76-1E98-B445-F620F7C00F98}"/>
              </a:ext>
            </a:extLst>
          </p:cNvPr>
          <p:cNvSpPr txBox="1"/>
          <p:nvPr/>
        </p:nvSpPr>
        <p:spPr>
          <a:xfrm>
            <a:off x="950259" y="1896832"/>
            <a:ext cx="8225117" cy="42627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63563" indent="-457200">
              <a:buSzPct val="45000"/>
              <a:buFont typeface="Arial" panose="020B0604020202020204" pitchFamily="34" charset="0"/>
              <a:buChar char="•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sz="2300" dirty="0"/>
              <a:t>sve poslovne knjige moraju sadržavati i opće podatke o neprofitnoj organizacija: naziv, adresa, OIB, RNO broj i šifru djelatnosti</a:t>
            </a:r>
          </a:p>
          <a:p>
            <a:pPr marL="563563" indent="-457200">
              <a:buSzPct val="45000"/>
              <a:buFont typeface="Arial" panose="020B0604020202020204" pitchFamily="34" charset="0"/>
              <a:buChar char="•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sz="2300" dirty="0"/>
              <a:t>financijski rezultat poslovne godine iskazuje se kao višak ili manjak primitaka</a:t>
            </a:r>
          </a:p>
          <a:p>
            <a:pPr marL="563563" indent="-457200">
              <a:buSzPct val="45000"/>
              <a:buFont typeface="Arial" panose="020B0604020202020204" pitchFamily="34" charset="0"/>
              <a:buChar char="•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sz="2300" dirty="0"/>
              <a:t>primici i izdaci priznaju se uz primjenu novčanog računovodstvenog načela</a:t>
            </a:r>
          </a:p>
          <a:p>
            <a:pPr marL="563563" indent="-457200">
              <a:buSzPct val="45000"/>
              <a:buFont typeface="Arial" panose="020B0604020202020204" pitchFamily="34" charset="0"/>
              <a:buChar char="•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sz="2300" dirty="0"/>
              <a:t>primici i izdaci jesu priljevi i odljevi novca i novčanih ekvivalenata</a:t>
            </a:r>
          </a:p>
          <a:p>
            <a:pPr marL="563563" indent="-457200">
              <a:buSzPct val="45000"/>
              <a:buFont typeface="Arial" panose="020B0604020202020204" pitchFamily="34" charset="0"/>
              <a:buChar char="•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sz="2300" dirty="0"/>
              <a:t>u knjigu primitaka i izdataka unosimo sve gotovinske i negotovinske primitke i izdatke</a:t>
            </a:r>
          </a:p>
          <a:p>
            <a:pPr marL="430213" indent="-323850" eaLnBrk="1">
              <a:buSzPct val="45000"/>
              <a:buFont typeface="StarSymbol" charset="0"/>
              <a:buChar char="●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endParaRPr lang="hr-HR" altLang="sr-Latn-RS" sz="1800" dirty="0">
              <a:solidFill>
                <a:schemeClr val="tx1"/>
              </a:solidFill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61859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78FFF5-C7E6-9987-EA72-7813FC31D3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zervirano mjesto sadržaja 4">
            <a:extLst>
              <a:ext uri="{FF2B5EF4-FFF2-40B4-BE49-F238E27FC236}">
                <a16:creationId xmlns:a16="http://schemas.microsoft.com/office/drawing/2014/main" id="{0F7AECFD-9B5C-6F92-0A9F-7694F43F33D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06316"/>
            <a:ext cx="12192000" cy="6964316"/>
          </a:xfr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52685C01-7960-7E59-A84F-41EA93B313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altLang="sr-Latn-RS" dirty="0">
                <a:latin typeface="+mn-lt"/>
              </a:rPr>
              <a:t>Knjiga primitaka i izdataka</a:t>
            </a:r>
            <a:endParaRPr lang="hr-HR" dirty="0">
              <a:latin typeface="+mn-lt"/>
            </a:endParaRPr>
          </a:p>
        </p:txBody>
      </p:sp>
      <p:sp>
        <p:nvSpPr>
          <p:cNvPr id="4" name="TekstniOkvir 3">
            <a:extLst>
              <a:ext uri="{FF2B5EF4-FFF2-40B4-BE49-F238E27FC236}">
                <a16:creationId xmlns:a16="http://schemas.microsoft.com/office/drawing/2014/main" id="{1CE45356-B53D-5266-31B4-307914A7A836}"/>
              </a:ext>
            </a:extLst>
          </p:cNvPr>
          <p:cNvSpPr txBox="1"/>
          <p:nvPr/>
        </p:nvSpPr>
        <p:spPr>
          <a:xfrm>
            <a:off x="3016624" y="1435167"/>
            <a:ext cx="615875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hr-HR" sz="2400" dirty="0">
              <a:latin typeface="Corbel" panose="020B0503020204020204" pitchFamily="34" charset="0"/>
            </a:endParaRPr>
          </a:p>
        </p:txBody>
      </p:sp>
      <p:sp>
        <p:nvSpPr>
          <p:cNvPr id="6" name="TekstniOkvir 5">
            <a:extLst>
              <a:ext uri="{FF2B5EF4-FFF2-40B4-BE49-F238E27FC236}">
                <a16:creationId xmlns:a16="http://schemas.microsoft.com/office/drawing/2014/main" id="{BCE59045-1F84-5842-31CF-9B870B000690}"/>
              </a:ext>
            </a:extLst>
          </p:cNvPr>
          <p:cNvSpPr txBox="1"/>
          <p:nvPr/>
        </p:nvSpPr>
        <p:spPr>
          <a:xfrm>
            <a:off x="932329" y="2189220"/>
            <a:ext cx="8243047" cy="35548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63563" indent="-457200">
              <a:buSzPct val="45000"/>
              <a:buFont typeface="Arial" panose="020B0604020202020204" pitchFamily="34" charset="0"/>
              <a:buChar char="•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altLang="sr-Latn-RS" sz="2300" dirty="0"/>
              <a:t>unosimo sve gotovinske i negotovinske primitke i izdatke</a:t>
            </a:r>
          </a:p>
          <a:p>
            <a:pPr marL="563563" indent="-457200">
              <a:buSzPct val="45000"/>
              <a:buFont typeface="Arial" panose="020B0604020202020204" pitchFamily="34" charset="0"/>
              <a:buChar char="•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altLang="sr-Latn-RS" sz="2300" dirty="0"/>
              <a:t>sadrži:</a:t>
            </a:r>
          </a:p>
          <a:p>
            <a:pPr marL="963613" lvl="1" indent="-457200">
              <a:buSzPct val="45000"/>
              <a:buFont typeface="Arial" panose="020B0604020202020204" pitchFamily="34" charset="0"/>
              <a:buChar char="•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altLang="sr-Latn-RS" sz="2300" dirty="0"/>
              <a:t>redni broj</a:t>
            </a:r>
          </a:p>
          <a:p>
            <a:pPr marL="963613" lvl="1" indent="-457200">
              <a:buSzPct val="45000"/>
              <a:buFont typeface="Arial" panose="020B0604020202020204" pitchFamily="34" charset="0"/>
              <a:buChar char="•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altLang="sr-Latn-RS" sz="2300" dirty="0"/>
              <a:t>datum/razdoblje primitka/izdatka</a:t>
            </a:r>
          </a:p>
          <a:p>
            <a:pPr marL="963613" lvl="1" indent="-457200">
              <a:buSzPct val="45000"/>
              <a:buFont typeface="Arial" panose="020B0604020202020204" pitchFamily="34" charset="0"/>
              <a:buChar char="•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altLang="sr-Latn-RS" sz="2300" dirty="0"/>
              <a:t>broj i naziv knjigovodstvene isprave na temelju koje se unosi podatak</a:t>
            </a:r>
          </a:p>
          <a:p>
            <a:pPr marL="963613" lvl="1" indent="-457200">
              <a:buSzPct val="45000"/>
              <a:buFont typeface="Arial" panose="020B0604020202020204" pitchFamily="34" charset="0"/>
              <a:buChar char="•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altLang="sr-Latn-RS" sz="2300" dirty="0"/>
              <a:t>opis poslovne promjene</a:t>
            </a:r>
          </a:p>
          <a:p>
            <a:pPr marL="963613" lvl="1" indent="-457200">
              <a:buSzPct val="45000"/>
              <a:buFont typeface="Arial" panose="020B0604020202020204" pitchFamily="34" charset="0"/>
              <a:buChar char="•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altLang="sr-Latn-RS" sz="2300" dirty="0"/>
              <a:t>iznos primitka</a:t>
            </a:r>
          </a:p>
          <a:p>
            <a:pPr marL="963613" lvl="1" indent="-457200">
              <a:buSzPct val="45000"/>
              <a:buFont typeface="Arial" panose="020B0604020202020204" pitchFamily="34" charset="0"/>
              <a:buChar char="•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altLang="sr-Latn-RS" sz="2300" dirty="0"/>
              <a:t>iznos izdatka</a:t>
            </a:r>
          </a:p>
          <a:p>
            <a:pPr marL="430213" indent="-323850" eaLnBrk="1">
              <a:buSzPct val="45000"/>
              <a:buFont typeface="StarSymbol" charset="0"/>
              <a:buChar char="●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endParaRPr lang="hr-HR" altLang="sr-Latn-RS" sz="1800" dirty="0">
              <a:solidFill>
                <a:schemeClr val="tx1"/>
              </a:solidFill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74958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3F9864-40F0-03B5-4263-662FBE0969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zervirano mjesto sadržaja 4">
            <a:extLst>
              <a:ext uri="{FF2B5EF4-FFF2-40B4-BE49-F238E27FC236}">
                <a16:creationId xmlns:a16="http://schemas.microsoft.com/office/drawing/2014/main" id="{0E0349B1-EF81-4B30-ABA4-F93E3B374B7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06316"/>
            <a:ext cx="12192000" cy="6964316"/>
          </a:xfr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068BC6FB-577F-F826-732C-92DEF38520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altLang="sr-Latn-RS" dirty="0">
                <a:latin typeface="+mn-lt"/>
              </a:rPr>
              <a:t>Blagajna</a:t>
            </a:r>
            <a:endParaRPr lang="hr-HR" dirty="0">
              <a:latin typeface="+mn-lt"/>
            </a:endParaRPr>
          </a:p>
        </p:txBody>
      </p:sp>
      <p:sp>
        <p:nvSpPr>
          <p:cNvPr id="4" name="TekstniOkvir 3">
            <a:extLst>
              <a:ext uri="{FF2B5EF4-FFF2-40B4-BE49-F238E27FC236}">
                <a16:creationId xmlns:a16="http://schemas.microsoft.com/office/drawing/2014/main" id="{C86FB450-F83F-E4E0-6315-09B6BFD3A19D}"/>
              </a:ext>
            </a:extLst>
          </p:cNvPr>
          <p:cNvSpPr txBox="1"/>
          <p:nvPr/>
        </p:nvSpPr>
        <p:spPr>
          <a:xfrm>
            <a:off x="3016624" y="1435167"/>
            <a:ext cx="615875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hr-HR" sz="2400" dirty="0">
              <a:latin typeface="Corbel" panose="020B0503020204020204" pitchFamily="34" charset="0"/>
            </a:endParaRPr>
          </a:p>
        </p:txBody>
      </p:sp>
      <p:sp>
        <p:nvSpPr>
          <p:cNvPr id="6" name="TekstniOkvir 5">
            <a:extLst>
              <a:ext uri="{FF2B5EF4-FFF2-40B4-BE49-F238E27FC236}">
                <a16:creationId xmlns:a16="http://schemas.microsoft.com/office/drawing/2014/main" id="{95CE2BFF-DE4F-5985-3A5B-7B49CEED417C}"/>
              </a:ext>
            </a:extLst>
          </p:cNvPr>
          <p:cNvSpPr txBox="1"/>
          <p:nvPr/>
        </p:nvSpPr>
        <p:spPr>
          <a:xfrm>
            <a:off x="838200" y="2189220"/>
            <a:ext cx="8337176" cy="2891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80000"/>
              </a:lnSpc>
              <a:spcBef>
                <a:spcPts val="500"/>
              </a:spcBef>
              <a:buSzPct val="80000"/>
              <a:buFont typeface="Arial" panose="020B0604020202020204" pitchFamily="34" charset="0"/>
              <a:buChar char="•"/>
            </a:pPr>
            <a:r>
              <a:rPr lang="hr-HR" altLang="sr-Latn-RS" sz="2300" dirty="0">
                <a:ea typeface="ＭＳ Ｐゴシック" panose="020B0600070205080204" pitchFamily="34" charset="-128"/>
              </a:rPr>
              <a:t>posebna za svaku valutu</a:t>
            </a:r>
          </a:p>
          <a:p>
            <a:pPr marL="285750" indent="-285750">
              <a:lnSpc>
                <a:spcPct val="80000"/>
              </a:lnSpc>
              <a:spcBef>
                <a:spcPts val="500"/>
              </a:spcBef>
              <a:buSzPct val="80000"/>
              <a:buFont typeface="Arial" panose="020B0604020202020204" pitchFamily="34" charset="0"/>
              <a:buChar char="•"/>
            </a:pPr>
            <a:r>
              <a:rPr lang="hr-HR" altLang="sr-Latn-RS" sz="2300" dirty="0">
                <a:ea typeface="ＭＳ Ｐゴシック" panose="020B0600070205080204" pitchFamily="34" charset="-128"/>
              </a:rPr>
              <a:t>plaćanje debitnom karticom na POS terminalu – ne knjiži se putem blagajne</a:t>
            </a:r>
          </a:p>
          <a:p>
            <a:pPr marL="285750" indent="-285750">
              <a:lnSpc>
                <a:spcPct val="80000"/>
              </a:lnSpc>
              <a:spcBef>
                <a:spcPts val="500"/>
              </a:spcBef>
              <a:buSzPct val="80000"/>
              <a:buFont typeface="Arial" panose="020B0604020202020204" pitchFamily="34" charset="0"/>
              <a:buChar char="•"/>
            </a:pPr>
            <a:r>
              <a:rPr lang="hr-HR" altLang="sr-Latn-RS" sz="2300" dirty="0">
                <a:ea typeface="ＭＳ Ｐゴシック" panose="020B0600070205080204" pitchFamily="34" charset="-128"/>
              </a:rPr>
              <a:t>ako poslovni subjekt nema na računu u banci evidentirane neizvršene osnove za plaćanje, tek tada može plaćati gotovim novcem</a:t>
            </a:r>
            <a:endParaRPr lang="hr-HR" altLang="sr-Latn-RS" sz="2300" dirty="0"/>
          </a:p>
          <a:p>
            <a:pPr marL="285750" indent="-285750">
              <a:lnSpc>
                <a:spcPct val="80000"/>
              </a:lnSpc>
              <a:spcBef>
                <a:spcPts val="500"/>
              </a:spcBef>
              <a:buSzPct val="80000"/>
              <a:buFont typeface="Arial" panose="020B0604020202020204" pitchFamily="34" charset="0"/>
              <a:buChar char="•"/>
            </a:pPr>
            <a:r>
              <a:rPr lang="hr-HR" altLang="sr-Latn-RS" sz="2300" dirty="0">
                <a:ea typeface="ＭＳ Ｐゴシック" panose="020B0600070205080204" pitchFamily="34" charset="-128"/>
              </a:rPr>
              <a:t>odluka o blagajničkom maksimumu (2.000,00 EUR)</a:t>
            </a:r>
          </a:p>
          <a:p>
            <a:pPr marL="285750" indent="-285750">
              <a:lnSpc>
                <a:spcPct val="80000"/>
              </a:lnSpc>
              <a:spcBef>
                <a:spcPts val="500"/>
              </a:spcBef>
              <a:buSzPct val="80000"/>
              <a:buFont typeface="Arial" panose="020B0604020202020204" pitchFamily="34" charset="0"/>
              <a:buChar char="•"/>
            </a:pPr>
            <a:r>
              <a:rPr lang="hr-HR" altLang="sr-Latn-RS" sz="2300" dirty="0">
                <a:ea typeface="ＭＳ Ｐゴシック" panose="020B0600070205080204" pitchFamily="34" charset="-128"/>
              </a:rPr>
              <a:t>obaveza pologa svih primljenih novčanih sredstava na ŽR</a:t>
            </a:r>
          </a:p>
          <a:p>
            <a:pPr marL="106363" eaLnBrk="1">
              <a:buSzPct val="45000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endParaRPr lang="hr-HR" altLang="sr-Latn-RS" sz="1800" dirty="0">
              <a:solidFill>
                <a:schemeClr val="tx1"/>
              </a:solidFill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75331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EDE3AB-2544-70BA-39F6-55B21AD733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zervirano mjesto sadržaja 4">
            <a:extLst>
              <a:ext uri="{FF2B5EF4-FFF2-40B4-BE49-F238E27FC236}">
                <a16:creationId xmlns:a16="http://schemas.microsoft.com/office/drawing/2014/main" id="{7CF0A7DD-25AC-5FE1-6A66-D1F96D16866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06316"/>
            <a:ext cx="12192000" cy="6964316"/>
          </a:xfr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5AE3ADC8-E01D-736D-B6A2-787354DEB6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altLang="sr-Latn-RS" dirty="0">
                <a:latin typeface="+mn-lt"/>
              </a:rPr>
              <a:t>Knjiga blagajne</a:t>
            </a:r>
            <a:endParaRPr lang="hr-HR" dirty="0">
              <a:latin typeface="+mn-lt"/>
            </a:endParaRPr>
          </a:p>
        </p:txBody>
      </p:sp>
      <p:sp>
        <p:nvSpPr>
          <p:cNvPr id="4" name="TekstniOkvir 3">
            <a:extLst>
              <a:ext uri="{FF2B5EF4-FFF2-40B4-BE49-F238E27FC236}">
                <a16:creationId xmlns:a16="http://schemas.microsoft.com/office/drawing/2014/main" id="{DCC4E826-5015-C00C-51A8-993E4603C765}"/>
              </a:ext>
            </a:extLst>
          </p:cNvPr>
          <p:cNvSpPr txBox="1"/>
          <p:nvPr/>
        </p:nvSpPr>
        <p:spPr>
          <a:xfrm>
            <a:off x="3016624" y="1435167"/>
            <a:ext cx="615875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hr-HR" sz="2400" dirty="0">
              <a:latin typeface="Corbel" panose="020B0503020204020204" pitchFamily="34" charset="0"/>
            </a:endParaRPr>
          </a:p>
        </p:txBody>
      </p:sp>
      <p:sp>
        <p:nvSpPr>
          <p:cNvPr id="6" name="TekstniOkvir 5">
            <a:extLst>
              <a:ext uri="{FF2B5EF4-FFF2-40B4-BE49-F238E27FC236}">
                <a16:creationId xmlns:a16="http://schemas.microsoft.com/office/drawing/2014/main" id="{040D532C-4A08-57A3-1B92-6ECC6615ECEA}"/>
              </a:ext>
            </a:extLst>
          </p:cNvPr>
          <p:cNvSpPr txBox="1"/>
          <p:nvPr/>
        </p:nvSpPr>
        <p:spPr>
          <a:xfrm>
            <a:off x="838200" y="1896832"/>
            <a:ext cx="8337176" cy="32008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63563" indent="-457200">
              <a:buSzPct val="45000"/>
              <a:buFont typeface="Arial" panose="020B0604020202020204" pitchFamily="34" charset="0"/>
              <a:buChar char="•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altLang="sr-Latn-RS" sz="2300" dirty="0"/>
              <a:t>kronološkim redom unosimo podatke o gotovinskim uplatama i isplatama</a:t>
            </a:r>
          </a:p>
          <a:p>
            <a:pPr marL="563563" indent="-457200">
              <a:buSzPct val="45000"/>
              <a:buFont typeface="Arial" panose="020B0604020202020204" pitchFamily="34" charset="0"/>
              <a:buChar char="•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altLang="sr-Latn-RS" sz="2300" dirty="0"/>
              <a:t>sadrži:</a:t>
            </a:r>
          </a:p>
          <a:p>
            <a:pPr marL="963613" lvl="1" indent="-457200">
              <a:buSzPct val="45000"/>
              <a:buFont typeface="Arial" panose="020B0604020202020204" pitchFamily="34" charset="0"/>
              <a:buChar char="•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altLang="sr-Latn-RS" sz="2300" dirty="0"/>
              <a:t>redni broj</a:t>
            </a:r>
          </a:p>
          <a:p>
            <a:pPr marL="963613" lvl="1" indent="-457200">
              <a:buSzPct val="45000"/>
              <a:buFont typeface="Arial" panose="020B0604020202020204" pitchFamily="34" charset="0"/>
              <a:buChar char="•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altLang="sr-Latn-RS" sz="2300" dirty="0"/>
              <a:t>datum	</a:t>
            </a:r>
          </a:p>
          <a:p>
            <a:pPr marL="963613" lvl="1" indent="-457200">
              <a:buSzPct val="45000"/>
              <a:buFont typeface="Arial" panose="020B0604020202020204" pitchFamily="34" charset="0"/>
              <a:buChar char="•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altLang="sr-Latn-RS" sz="2300" dirty="0"/>
              <a:t>broj i oznaku knjigovodstvene isprave</a:t>
            </a:r>
          </a:p>
          <a:p>
            <a:pPr marL="963613" lvl="1" indent="-457200">
              <a:buSzPct val="45000"/>
              <a:buFont typeface="Arial" panose="020B0604020202020204" pitchFamily="34" charset="0"/>
              <a:buChar char="•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altLang="sr-Latn-RS" sz="2300" dirty="0"/>
              <a:t>opis poslovne promjene</a:t>
            </a:r>
          </a:p>
          <a:p>
            <a:pPr marL="963613" lvl="1" indent="-457200">
              <a:buSzPct val="45000"/>
              <a:buFont typeface="Arial" panose="020B0604020202020204" pitchFamily="34" charset="0"/>
              <a:buChar char="•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altLang="sr-Latn-RS" sz="2300" dirty="0"/>
              <a:t>iznos gotovinske novčane transakcije</a:t>
            </a:r>
          </a:p>
          <a:p>
            <a:pPr marL="430213" indent="-323850" eaLnBrk="1">
              <a:buSzPct val="45000"/>
              <a:buFont typeface="StarSymbol" charset="0"/>
              <a:buChar char="●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endParaRPr lang="hr-HR" altLang="sr-Latn-RS" sz="1800" dirty="0">
              <a:solidFill>
                <a:schemeClr val="tx1"/>
              </a:solidFill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77020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7594BF-10C4-118A-5894-133F812907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zervirano mjesto sadržaja 4">
            <a:extLst>
              <a:ext uri="{FF2B5EF4-FFF2-40B4-BE49-F238E27FC236}">
                <a16:creationId xmlns:a16="http://schemas.microsoft.com/office/drawing/2014/main" id="{7C34E847-159A-A83D-2DF6-C7BFC58DAF6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06316"/>
            <a:ext cx="12192000" cy="6964316"/>
          </a:xfr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650E5A02-38AE-BD76-C29F-5AA4F5801A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altLang="sr-Latn-RS" dirty="0">
                <a:latin typeface="+mn-lt"/>
              </a:rPr>
              <a:t>Knjiga ulaznih računa</a:t>
            </a:r>
            <a:endParaRPr lang="hr-HR" dirty="0">
              <a:latin typeface="+mn-lt"/>
            </a:endParaRPr>
          </a:p>
        </p:txBody>
      </p:sp>
      <p:sp>
        <p:nvSpPr>
          <p:cNvPr id="4" name="TekstniOkvir 3">
            <a:extLst>
              <a:ext uri="{FF2B5EF4-FFF2-40B4-BE49-F238E27FC236}">
                <a16:creationId xmlns:a16="http://schemas.microsoft.com/office/drawing/2014/main" id="{665C9A8E-DE8F-BB17-49A3-51E3F999EBB3}"/>
              </a:ext>
            </a:extLst>
          </p:cNvPr>
          <p:cNvSpPr txBox="1"/>
          <p:nvPr/>
        </p:nvSpPr>
        <p:spPr>
          <a:xfrm>
            <a:off x="3016624" y="1435167"/>
            <a:ext cx="615875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hr-HR" sz="2400" dirty="0">
              <a:latin typeface="Corbel" panose="020B0503020204020204" pitchFamily="34" charset="0"/>
            </a:endParaRPr>
          </a:p>
        </p:txBody>
      </p:sp>
      <p:sp>
        <p:nvSpPr>
          <p:cNvPr id="6" name="TekstniOkvir 5">
            <a:extLst>
              <a:ext uri="{FF2B5EF4-FFF2-40B4-BE49-F238E27FC236}">
                <a16:creationId xmlns:a16="http://schemas.microsoft.com/office/drawing/2014/main" id="{D45EA1FC-74BE-269E-DEB0-19BE66DDDDF1}"/>
              </a:ext>
            </a:extLst>
          </p:cNvPr>
          <p:cNvSpPr txBox="1"/>
          <p:nvPr/>
        </p:nvSpPr>
        <p:spPr>
          <a:xfrm>
            <a:off x="838200" y="2189220"/>
            <a:ext cx="8337176" cy="28469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06363">
              <a:buSzPct val="45000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altLang="sr-Latn-RS" sz="2300" dirty="0"/>
              <a:t>S</a:t>
            </a:r>
            <a:r>
              <a:rPr lang="hr-HR" altLang="sr-Latn-RS" sz="2300" dirty="0">
                <a:solidFill>
                  <a:schemeClr val="tx1"/>
                </a:solidFill>
              </a:rPr>
              <a:t>adrži:</a:t>
            </a:r>
          </a:p>
          <a:p>
            <a:pPr marL="963613" lvl="1" indent="-457200">
              <a:buSzPct val="45000"/>
              <a:buFont typeface="Arial" panose="020B0604020202020204" pitchFamily="34" charset="0"/>
              <a:buChar char="•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altLang="sr-Latn-RS" sz="2300" dirty="0"/>
              <a:t>r</a:t>
            </a:r>
            <a:r>
              <a:rPr lang="hr-HR" altLang="sr-Latn-RS" sz="2300" dirty="0">
                <a:solidFill>
                  <a:schemeClr val="tx1"/>
                </a:solidFill>
              </a:rPr>
              <a:t>edni broj</a:t>
            </a:r>
          </a:p>
          <a:p>
            <a:pPr marL="963613" lvl="1" indent="-457200">
              <a:buSzPct val="45000"/>
              <a:buFont typeface="Arial" panose="020B0604020202020204" pitchFamily="34" charset="0"/>
              <a:buChar char="•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altLang="sr-Latn-RS" sz="2300" dirty="0"/>
              <a:t>p</a:t>
            </a:r>
            <a:r>
              <a:rPr lang="hr-HR" altLang="sr-Latn-RS" sz="2300" dirty="0">
                <a:solidFill>
                  <a:schemeClr val="tx1"/>
                </a:solidFill>
              </a:rPr>
              <a:t>odaci o primljenom računu: broj i datum	</a:t>
            </a:r>
          </a:p>
          <a:p>
            <a:pPr marL="963613" lvl="1" indent="-457200">
              <a:buSzPct val="45000"/>
              <a:buFont typeface="Arial" panose="020B0604020202020204" pitchFamily="34" charset="0"/>
              <a:buChar char="•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altLang="sr-Latn-RS" sz="2300" dirty="0"/>
              <a:t>p</a:t>
            </a:r>
            <a:r>
              <a:rPr lang="hr-HR" altLang="sr-Latn-RS" sz="2300" dirty="0">
                <a:solidFill>
                  <a:schemeClr val="tx1"/>
                </a:solidFill>
              </a:rPr>
              <a:t>odaci o dobavljaču: naziv, sjedište i OIB</a:t>
            </a:r>
          </a:p>
          <a:p>
            <a:pPr marL="963613" lvl="1" indent="-457200">
              <a:buSzPct val="45000"/>
              <a:buFont typeface="Arial" panose="020B0604020202020204" pitchFamily="34" charset="0"/>
              <a:buChar char="•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altLang="sr-Latn-RS" sz="2300" dirty="0"/>
              <a:t>u</a:t>
            </a:r>
            <a:r>
              <a:rPr lang="hr-HR" altLang="sr-Latn-RS" sz="2300" dirty="0">
                <a:solidFill>
                  <a:schemeClr val="tx1"/>
                </a:solidFill>
              </a:rPr>
              <a:t>kupni iznos računa (s PDV-om)</a:t>
            </a:r>
          </a:p>
          <a:p>
            <a:pPr marL="963613" lvl="1" indent="-457200">
              <a:buSzPct val="45000"/>
              <a:buFont typeface="Arial" panose="020B0604020202020204" pitchFamily="34" charset="0"/>
              <a:buChar char="•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endParaRPr lang="hr-HR" altLang="sr-Latn-RS" sz="2300" dirty="0">
              <a:solidFill>
                <a:schemeClr val="tx1"/>
              </a:solidFill>
            </a:endParaRPr>
          </a:p>
          <a:p>
            <a:pPr marL="506413" lvl="1">
              <a:buSzPct val="45000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altLang="sr-Latn-RS" sz="2300" dirty="0">
                <a:solidFill>
                  <a:schemeClr val="tx1"/>
                </a:solidFill>
              </a:rPr>
              <a:t>Obavezno uzimati račun koji glasi na udrugu (R1)</a:t>
            </a:r>
          </a:p>
          <a:p>
            <a:pPr marL="430213" indent="-323850" eaLnBrk="1">
              <a:buSzPct val="45000"/>
              <a:buFont typeface="StarSymbol" charset="0"/>
              <a:buChar char="●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endParaRPr lang="hr-HR" altLang="sr-Latn-RS" sz="1800" dirty="0">
              <a:solidFill>
                <a:schemeClr val="tx1"/>
              </a:solidFill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10393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DE445A-1185-AFEB-4F5E-DE2230AACD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zervirano mjesto sadržaja 4">
            <a:extLst>
              <a:ext uri="{FF2B5EF4-FFF2-40B4-BE49-F238E27FC236}">
                <a16:creationId xmlns:a16="http://schemas.microsoft.com/office/drawing/2014/main" id="{0E24118A-CA01-8C05-FBF1-6D5153B1B2B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06316"/>
            <a:ext cx="12192000" cy="6964316"/>
          </a:xfr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B670C1FF-3FB9-9D69-DA5D-335158ABD5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altLang="sr-Latn-RS" dirty="0">
                <a:latin typeface="+mn-lt"/>
              </a:rPr>
              <a:t>Knjiga izlaznih računa</a:t>
            </a:r>
            <a:endParaRPr lang="hr-HR" dirty="0">
              <a:latin typeface="+mn-lt"/>
            </a:endParaRPr>
          </a:p>
        </p:txBody>
      </p:sp>
      <p:sp>
        <p:nvSpPr>
          <p:cNvPr id="6" name="TekstniOkvir 5">
            <a:extLst>
              <a:ext uri="{FF2B5EF4-FFF2-40B4-BE49-F238E27FC236}">
                <a16:creationId xmlns:a16="http://schemas.microsoft.com/office/drawing/2014/main" id="{004CAF75-AADC-2614-39EA-01956026FE83}"/>
              </a:ext>
            </a:extLst>
          </p:cNvPr>
          <p:cNvSpPr txBox="1"/>
          <p:nvPr/>
        </p:nvSpPr>
        <p:spPr>
          <a:xfrm>
            <a:off x="1026459" y="2306318"/>
            <a:ext cx="6158752" cy="21390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06363">
              <a:buSzPct val="45000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altLang="sr-Latn-RS" sz="2300" dirty="0">
                <a:solidFill>
                  <a:schemeClr val="tx1"/>
                </a:solidFill>
              </a:rPr>
              <a:t>Sadrži:</a:t>
            </a:r>
          </a:p>
          <a:p>
            <a:pPr marL="963613" lvl="1" indent="-457200">
              <a:buSzPct val="45000"/>
              <a:buFont typeface="Arial" panose="020B0604020202020204" pitchFamily="34" charset="0"/>
              <a:buChar char="•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altLang="sr-Latn-RS" sz="2300" dirty="0"/>
              <a:t>r</a:t>
            </a:r>
            <a:r>
              <a:rPr lang="hr-HR" altLang="sr-Latn-RS" sz="2300" dirty="0">
                <a:solidFill>
                  <a:schemeClr val="tx1"/>
                </a:solidFill>
              </a:rPr>
              <a:t>edni broj</a:t>
            </a:r>
          </a:p>
          <a:p>
            <a:pPr marL="963613" lvl="1" indent="-457200">
              <a:buSzPct val="45000"/>
              <a:buFont typeface="Arial" panose="020B0604020202020204" pitchFamily="34" charset="0"/>
              <a:buChar char="•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altLang="sr-Latn-RS" sz="2300" dirty="0"/>
              <a:t>p</a:t>
            </a:r>
            <a:r>
              <a:rPr lang="hr-HR" altLang="sr-Latn-RS" sz="2300" dirty="0">
                <a:solidFill>
                  <a:schemeClr val="tx1"/>
                </a:solidFill>
              </a:rPr>
              <a:t>odaci o izdanom računu: broj i datum	</a:t>
            </a:r>
          </a:p>
          <a:p>
            <a:pPr marL="963613" lvl="1" indent="-457200">
              <a:buSzPct val="45000"/>
              <a:buFont typeface="Arial" panose="020B0604020202020204" pitchFamily="34" charset="0"/>
              <a:buChar char="•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altLang="sr-Latn-RS" sz="2300" dirty="0"/>
              <a:t>p</a:t>
            </a:r>
            <a:r>
              <a:rPr lang="hr-HR" altLang="sr-Latn-RS" sz="2300" dirty="0">
                <a:solidFill>
                  <a:schemeClr val="tx1"/>
                </a:solidFill>
              </a:rPr>
              <a:t>odaci o kupcu: naziv, sjedište i OIB</a:t>
            </a:r>
          </a:p>
          <a:p>
            <a:pPr marL="963613" lvl="1" indent="-457200">
              <a:buSzPct val="45000"/>
              <a:buFont typeface="Arial" panose="020B0604020202020204" pitchFamily="34" charset="0"/>
              <a:buChar char="•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altLang="sr-Latn-RS" sz="2300" dirty="0"/>
              <a:t>u</a:t>
            </a:r>
            <a:r>
              <a:rPr lang="hr-HR" altLang="sr-Latn-RS" sz="2300" dirty="0">
                <a:solidFill>
                  <a:schemeClr val="tx1"/>
                </a:solidFill>
              </a:rPr>
              <a:t>kupni iznos računa (s PDV-om)</a:t>
            </a:r>
          </a:p>
          <a:p>
            <a:pPr marL="430213" indent="-323850" eaLnBrk="1">
              <a:buSzPct val="45000"/>
              <a:buFont typeface="StarSymbol" charset="0"/>
              <a:buChar char="●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endParaRPr lang="hr-HR" altLang="sr-Latn-RS" sz="1800" dirty="0">
              <a:solidFill>
                <a:schemeClr val="tx1"/>
              </a:solidFill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89551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3C8E7A-0038-D711-68D1-BAD4D4263B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zervirano mjesto sadržaja 4">
            <a:extLst>
              <a:ext uri="{FF2B5EF4-FFF2-40B4-BE49-F238E27FC236}">
                <a16:creationId xmlns:a16="http://schemas.microsoft.com/office/drawing/2014/main" id="{131117AE-98D1-2D61-8695-440CEF0596D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06316"/>
            <a:ext cx="12192000" cy="6964316"/>
          </a:xfr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6190C742-BB3E-2140-9A0F-C1E109762B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>
                <a:latin typeface="+mn-lt"/>
              </a:rPr>
              <a:t>Zadatak</a:t>
            </a:r>
          </a:p>
        </p:txBody>
      </p:sp>
      <p:sp>
        <p:nvSpPr>
          <p:cNvPr id="4" name="TekstniOkvir 3">
            <a:extLst>
              <a:ext uri="{FF2B5EF4-FFF2-40B4-BE49-F238E27FC236}">
                <a16:creationId xmlns:a16="http://schemas.microsoft.com/office/drawing/2014/main" id="{8E4F8EB8-8B75-0B6C-6F31-6D8BD9C68FC8}"/>
              </a:ext>
            </a:extLst>
          </p:cNvPr>
          <p:cNvSpPr txBox="1"/>
          <p:nvPr/>
        </p:nvSpPr>
        <p:spPr>
          <a:xfrm>
            <a:off x="3016624" y="1435167"/>
            <a:ext cx="615875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hr-HR" sz="2400" dirty="0">
              <a:latin typeface="Corbel" panose="020B0503020204020204" pitchFamily="34" charset="0"/>
            </a:endParaRPr>
          </a:p>
        </p:txBody>
      </p:sp>
      <p:sp>
        <p:nvSpPr>
          <p:cNvPr id="6" name="TekstniOkvir 5">
            <a:extLst>
              <a:ext uri="{FF2B5EF4-FFF2-40B4-BE49-F238E27FC236}">
                <a16:creationId xmlns:a16="http://schemas.microsoft.com/office/drawing/2014/main" id="{C7B87F58-F4B2-6673-29C7-1FE32FDAAFCE}"/>
              </a:ext>
            </a:extLst>
          </p:cNvPr>
          <p:cNvSpPr txBox="1"/>
          <p:nvPr/>
        </p:nvSpPr>
        <p:spPr>
          <a:xfrm>
            <a:off x="932329" y="2189220"/>
            <a:ext cx="8243047" cy="7232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06363" lvl="0">
              <a:buSzPct val="45000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altLang="sr-Latn-RS" sz="2300" dirty="0"/>
              <a:t>Zaokružite što sve evidentirate u popis imovine i obveza</a:t>
            </a:r>
          </a:p>
          <a:p>
            <a:pPr marL="430213" indent="-323850" eaLnBrk="1">
              <a:buSzPct val="45000"/>
              <a:buFont typeface="StarSymbol" charset="0"/>
              <a:buChar char="●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endParaRPr lang="hr-HR" altLang="sr-Latn-RS" sz="1800" dirty="0">
              <a:solidFill>
                <a:schemeClr val="tx1"/>
              </a:solidFill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17163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817989-2126-BA0F-F6D5-D57477A331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zervirano mjesto sadržaja 4">
            <a:extLst>
              <a:ext uri="{FF2B5EF4-FFF2-40B4-BE49-F238E27FC236}">
                <a16:creationId xmlns:a16="http://schemas.microsoft.com/office/drawing/2014/main" id="{8C985C83-9C0A-B08D-0A53-47626A7E6AC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06316"/>
            <a:ext cx="12192000" cy="6964316"/>
          </a:xfr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879F1399-3698-BD32-9017-31DBF05AB9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altLang="sr-Latn-RS" dirty="0">
                <a:latin typeface="+mn-lt"/>
              </a:rPr>
              <a:t>Popis imovine i obveza</a:t>
            </a:r>
            <a:endParaRPr lang="hr-HR" dirty="0">
              <a:latin typeface="+mn-lt"/>
            </a:endParaRPr>
          </a:p>
        </p:txBody>
      </p:sp>
      <p:sp>
        <p:nvSpPr>
          <p:cNvPr id="4" name="TekstniOkvir 3">
            <a:extLst>
              <a:ext uri="{FF2B5EF4-FFF2-40B4-BE49-F238E27FC236}">
                <a16:creationId xmlns:a16="http://schemas.microsoft.com/office/drawing/2014/main" id="{7814855D-1F1B-A712-AFB3-13E73E9A764A}"/>
              </a:ext>
            </a:extLst>
          </p:cNvPr>
          <p:cNvSpPr txBox="1"/>
          <p:nvPr/>
        </p:nvSpPr>
        <p:spPr>
          <a:xfrm>
            <a:off x="3016624" y="1435167"/>
            <a:ext cx="615875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hr-HR" sz="2400" dirty="0">
              <a:latin typeface="Corbel" panose="020B0503020204020204" pitchFamily="34" charset="0"/>
            </a:endParaRPr>
          </a:p>
        </p:txBody>
      </p:sp>
      <p:sp>
        <p:nvSpPr>
          <p:cNvPr id="6" name="TekstniOkvir 5">
            <a:extLst>
              <a:ext uri="{FF2B5EF4-FFF2-40B4-BE49-F238E27FC236}">
                <a16:creationId xmlns:a16="http://schemas.microsoft.com/office/drawing/2014/main" id="{D7947C50-7454-D00B-050B-7B6FF7EF0F24}"/>
              </a:ext>
            </a:extLst>
          </p:cNvPr>
          <p:cNvSpPr txBox="1"/>
          <p:nvPr/>
        </p:nvSpPr>
        <p:spPr>
          <a:xfrm>
            <a:off x="838200" y="1983031"/>
            <a:ext cx="8337176" cy="32008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30213" lvl="0" indent="-323850">
              <a:buSzPct val="45000"/>
              <a:buFont typeface="StarSymbol" charset="0"/>
              <a:buChar char="●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sz="2300" dirty="0"/>
              <a:t>na kraju svake kalendarske godine, na početku poslovanja, u slučajevima statusnih promjena, stečajnog postupka ili likvidacije</a:t>
            </a:r>
          </a:p>
          <a:p>
            <a:pPr marL="430213" lvl="0" indent="-323850">
              <a:buSzPct val="45000"/>
              <a:buFont typeface="StarSymbol" charset="0"/>
              <a:buChar char="●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sz="2300" dirty="0"/>
              <a:t>obavlja je povjerenstvo za popis kojeg imenuje osoba ovlaštena za zastupanje – datumi, rokovi, potpisne liste</a:t>
            </a:r>
          </a:p>
          <a:p>
            <a:pPr marL="430213" lvl="0" indent="-323850">
              <a:buSzPct val="45000"/>
              <a:buFont typeface="StarSymbol" charset="0"/>
              <a:buChar char="●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sz="2300" dirty="0"/>
              <a:t>potpisne liste –sadrže pojedinačne, naturalne i novčane izraze</a:t>
            </a:r>
          </a:p>
          <a:p>
            <a:pPr marL="430213" lvl="0" indent="-323850">
              <a:buSzPct val="45000"/>
              <a:buFont typeface="StarSymbol" charset="0"/>
              <a:buChar char="●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sz="2300" dirty="0"/>
              <a:t>izvještaj povjerenstva</a:t>
            </a:r>
          </a:p>
          <a:p>
            <a:pPr marL="430213" lvl="0" indent="-323850">
              <a:buSzPct val="45000"/>
              <a:buFont typeface="StarSymbol" charset="0"/>
              <a:buChar char="●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altLang="sr-Latn-RS" sz="2300" dirty="0"/>
              <a:t>popisuje se sve: imovina, inventar, stanje ŽR, blagajne, dugovanja, potraživanja, krediti i sl.</a:t>
            </a:r>
          </a:p>
          <a:p>
            <a:pPr marL="430213" indent="-323850" eaLnBrk="1">
              <a:buSzPct val="45000"/>
              <a:buFont typeface="StarSymbol" charset="0"/>
              <a:buChar char="●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endParaRPr lang="hr-HR" altLang="sr-Latn-RS" sz="1800" dirty="0">
              <a:solidFill>
                <a:schemeClr val="tx1"/>
              </a:solidFill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551041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99A2F8-32B9-37A3-9185-1EFD2BE276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zervirano mjesto sadržaja 4">
            <a:extLst>
              <a:ext uri="{FF2B5EF4-FFF2-40B4-BE49-F238E27FC236}">
                <a16:creationId xmlns:a16="http://schemas.microsoft.com/office/drawing/2014/main" id="{C5C9F386-2EE7-14E9-C013-913C8E3CAFF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06316"/>
            <a:ext cx="12192000" cy="6964316"/>
          </a:xfr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47B300D9-D210-3004-D84F-E4EE5CD63C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altLang="sr-Latn-RS" dirty="0">
                <a:latin typeface="+mn-lt"/>
              </a:rPr>
              <a:t>Članarina</a:t>
            </a:r>
            <a:endParaRPr lang="hr-HR" dirty="0">
              <a:latin typeface="+mn-lt"/>
            </a:endParaRPr>
          </a:p>
        </p:txBody>
      </p:sp>
      <p:sp>
        <p:nvSpPr>
          <p:cNvPr id="4" name="TekstniOkvir 3">
            <a:extLst>
              <a:ext uri="{FF2B5EF4-FFF2-40B4-BE49-F238E27FC236}">
                <a16:creationId xmlns:a16="http://schemas.microsoft.com/office/drawing/2014/main" id="{699741BD-0343-B69A-EF7B-72ED2BA69D47}"/>
              </a:ext>
            </a:extLst>
          </p:cNvPr>
          <p:cNvSpPr txBox="1"/>
          <p:nvPr/>
        </p:nvSpPr>
        <p:spPr>
          <a:xfrm>
            <a:off x="3016624" y="1435167"/>
            <a:ext cx="615875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hr-HR" sz="2400" dirty="0">
              <a:latin typeface="Corbel" panose="020B0503020204020204" pitchFamily="34" charset="0"/>
            </a:endParaRPr>
          </a:p>
        </p:txBody>
      </p:sp>
      <p:sp>
        <p:nvSpPr>
          <p:cNvPr id="6" name="TekstniOkvir 5">
            <a:extLst>
              <a:ext uri="{FF2B5EF4-FFF2-40B4-BE49-F238E27FC236}">
                <a16:creationId xmlns:a16="http://schemas.microsoft.com/office/drawing/2014/main" id="{80542FBD-8556-1114-A8C8-6D587D53B30E}"/>
              </a:ext>
            </a:extLst>
          </p:cNvPr>
          <p:cNvSpPr txBox="1"/>
          <p:nvPr/>
        </p:nvSpPr>
        <p:spPr>
          <a:xfrm>
            <a:off x="838200" y="1983031"/>
            <a:ext cx="8337176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hr-HR" sz="2300" dirty="0"/>
              <a:t>ne predstavlja naknadu za isporuku dobara odnosno obavljanje usluga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300" dirty="0"/>
              <a:t>utvrđuje se po određenom kriteriju i jednaka je za sve članove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300" dirty="0"/>
              <a:t>članarina se ubire od svojih članova (evidencije)</a:t>
            </a:r>
          </a:p>
          <a:p>
            <a:endParaRPr lang="hr-HR" sz="2300" dirty="0"/>
          </a:p>
          <a:p>
            <a:pPr lvl="0"/>
            <a:endParaRPr lang="hr-HR" sz="2400" dirty="0"/>
          </a:p>
          <a:p>
            <a:pPr marL="430213" indent="-323850" eaLnBrk="1">
              <a:buSzPct val="45000"/>
              <a:buFont typeface="StarSymbol" charset="0"/>
              <a:buChar char="●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endParaRPr lang="hr-HR" altLang="sr-Latn-RS" sz="1800" dirty="0">
              <a:solidFill>
                <a:schemeClr val="tx1"/>
              </a:solidFill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27073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zervirano mjesto sadržaja 4">
            <a:extLst>
              <a:ext uri="{FF2B5EF4-FFF2-40B4-BE49-F238E27FC236}">
                <a16:creationId xmlns:a16="http://schemas.microsoft.com/office/drawing/2014/main" id="{8FCC1CE3-04D7-BD58-7885-1B05C434731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06316"/>
            <a:ext cx="12192000" cy="6964316"/>
          </a:xfr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2E83A328-F54F-3D5D-5553-228708D0F4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>
                <a:latin typeface="+mn-lt"/>
              </a:rPr>
              <a:t>Koji zakoni?</a:t>
            </a:r>
          </a:p>
        </p:txBody>
      </p:sp>
      <p:sp>
        <p:nvSpPr>
          <p:cNvPr id="7" name="TekstniOkvir 6">
            <a:extLst>
              <a:ext uri="{FF2B5EF4-FFF2-40B4-BE49-F238E27FC236}">
                <a16:creationId xmlns:a16="http://schemas.microsoft.com/office/drawing/2014/main" id="{8674D30C-70E3-F677-6CFD-64DACC0336A1}"/>
              </a:ext>
            </a:extLst>
          </p:cNvPr>
          <p:cNvSpPr txBox="1"/>
          <p:nvPr/>
        </p:nvSpPr>
        <p:spPr>
          <a:xfrm>
            <a:off x="905435" y="1912221"/>
            <a:ext cx="8269941" cy="32778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30213" lvl="0" indent="-323850" eaLnBrk="1">
              <a:buSzPct val="45000"/>
              <a:buFont typeface="StarSymbol" charset="0"/>
              <a:buChar char="●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altLang="sr-Latn-RS" sz="2300" dirty="0">
                <a:solidFill>
                  <a:schemeClr val="tx1"/>
                </a:solidFill>
              </a:rPr>
              <a:t>Zakon o financijskom poslovanju i računovodstvu neprofitnih organizacija</a:t>
            </a:r>
          </a:p>
          <a:p>
            <a:pPr marL="430213" lvl="0" indent="-323850" eaLnBrk="1">
              <a:buSzPct val="45000"/>
              <a:buFont typeface="StarSymbol" charset="0"/>
              <a:buChar char="●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altLang="sr-Latn-RS" sz="2300" dirty="0">
                <a:solidFill>
                  <a:schemeClr val="tx1"/>
                </a:solidFill>
              </a:rPr>
              <a:t>Pravilnik o neprofitnom računovodstvu i računskom planu</a:t>
            </a:r>
          </a:p>
          <a:p>
            <a:pPr marL="430213" lvl="0" indent="-323850" eaLnBrk="1">
              <a:buSzPct val="45000"/>
              <a:buFont typeface="StarSymbol" charset="0"/>
              <a:buChar char="●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altLang="sr-Latn-RS" sz="2300" dirty="0">
                <a:solidFill>
                  <a:schemeClr val="tx1"/>
                </a:solidFill>
              </a:rPr>
              <a:t>Pravilnik o izvještavanju u neprofitnom računovodstvu i Registru neprofitnih organizacija</a:t>
            </a:r>
          </a:p>
          <a:p>
            <a:pPr marL="430213" lvl="0" indent="-323850" eaLnBrk="1">
              <a:buSzPct val="45000"/>
              <a:buFont typeface="StarSymbol" charset="0"/>
              <a:buChar char="●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altLang="sr-Latn-RS" sz="2300" dirty="0">
                <a:solidFill>
                  <a:schemeClr val="tx1"/>
                </a:solidFill>
              </a:rPr>
              <a:t>Pravilnik o sustavu financijskog upravljanja i kontrola te izradi i izvršavanju financijskih planova neprofitnih organizacija</a:t>
            </a:r>
          </a:p>
          <a:p>
            <a:pPr marL="430213" lvl="0" indent="-323850">
              <a:buSzPct val="45000"/>
              <a:buFont typeface="StarSymbol" charset="0"/>
              <a:buChar char="●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sz="2300" dirty="0">
                <a:hlinkClick r:id="rId4"/>
              </a:rPr>
              <a:t>Ministarstvo financija Republike Hrvatske - neprofitne organizacije</a:t>
            </a:r>
            <a:endParaRPr lang="hr-HR" altLang="sr-Latn-RS" sz="23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52020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7DD438-58C8-9034-FF5C-C65C316DEC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zervirano mjesto sadržaja 4">
            <a:extLst>
              <a:ext uri="{FF2B5EF4-FFF2-40B4-BE49-F238E27FC236}">
                <a16:creationId xmlns:a16="http://schemas.microsoft.com/office/drawing/2014/main" id="{8CEFE34A-8003-8C1E-43BB-6F221B73C1E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06316"/>
            <a:ext cx="12192000" cy="6964316"/>
          </a:xfr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131C6A9E-94A7-545A-14F9-575B60F0D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altLang="sr-Latn-RS" dirty="0">
                <a:latin typeface="+mn-lt"/>
              </a:rPr>
              <a:t>Sponzorstva i donacije</a:t>
            </a:r>
            <a:endParaRPr lang="hr-HR" dirty="0">
              <a:latin typeface="+mn-lt"/>
            </a:endParaRPr>
          </a:p>
        </p:txBody>
      </p:sp>
      <p:sp>
        <p:nvSpPr>
          <p:cNvPr id="4" name="TekstniOkvir 3">
            <a:extLst>
              <a:ext uri="{FF2B5EF4-FFF2-40B4-BE49-F238E27FC236}">
                <a16:creationId xmlns:a16="http://schemas.microsoft.com/office/drawing/2014/main" id="{69F1FCDC-690D-D5D4-1352-568AF85586A5}"/>
              </a:ext>
            </a:extLst>
          </p:cNvPr>
          <p:cNvSpPr txBox="1"/>
          <p:nvPr/>
        </p:nvSpPr>
        <p:spPr>
          <a:xfrm>
            <a:off x="3016624" y="1435167"/>
            <a:ext cx="615875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hr-HR" sz="2400" dirty="0">
              <a:latin typeface="Corbel" panose="020B0503020204020204" pitchFamily="34" charset="0"/>
            </a:endParaRPr>
          </a:p>
        </p:txBody>
      </p:sp>
      <p:sp>
        <p:nvSpPr>
          <p:cNvPr id="6" name="TekstniOkvir 5">
            <a:extLst>
              <a:ext uri="{FF2B5EF4-FFF2-40B4-BE49-F238E27FC236}">
                <a16:creationId xmlns:a16="http://schemas.microsoft.com/office/drawing/2014/main" id="{65032C4B-3859-6A0F-734E-514A33892ECF}"/>
              </a:ext>
            </a:extLst>
          </p:cNvPr>
          <p:cNvSpPr txBox="1"/>
          <p:nvPr/>
        </p:nvSpPr>
        <p:spPr>
          <a:xfrm>
            <a:off x="838200" y="1710955"/>
            <a:ext cx="8337176" cy="62170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hr-HR" sz="2300" dirty="0"/>
              <a:t>Sponzorstva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hr-HR" sz="2400" dirty="0"/>
              <a:t>davanje za koje postoji protučinidba (izdaje se račun)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hr-HR" sz="2400" dirty="0"/>
              <a:t>sponzor daje novac, robu ili uslugu, a primatelj ga zauzvrat reklamira isticanjem njegove tvrtke, proizvoda/usluge, na reklamnim panoima na priredbama, sportskim terenima, dresovima, u pisanim materijalima i sl.</a:t>
            </a:r>
          </a:p>
          <a:p>
            <a:pPr lvl="0"/>
            <a:endParaRPr lang="hr-HR" sz="2400" dirty="0"/>
          </a:p>
          <a:p>
            <a:pPr lvl="0"/>
            <a:r>
              <a:rPr lang="hr-HR" sz="2400" dirty="0"/>
              <a:t>Donacije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hr-HR" sz="2400" dirty="0"/>
              <a:t>donacija u novcu – uplata na ŽR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hr-HR" sz="2400" dirty="0"/>
              <a:t>donacija u stvarima – obaveza plaćanja PDV-a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hr-HR" sz="2400" dirty="0"/>
              <a:t>2% ukupnih prihoda prethodne godine</a:t>
            </a:r>
          </a:p>
          <a:p>
            <a:pPr lvl="0"/>
            <a:endParaRPr lang="hr-HR" sz="24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hr-HR" sz="23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hr-HR" sz="2300" dirty="0"/>
          </a:p>
          <a:p>
            <a:endParaRPr lang="hr-HR" sz="2300" dirty="0"/>
          </a:p>
          <a:p>
            <a:pPr lvl="0"/>
            <a:endParaRPr lang="hr-HR" sz="2400" dirty="0"/>
          </a:p>
          <a:p>
            <a:pPr marL="430213" indent="-323850" eaLnBrk="1">
              <a:buSzPct val="45000"/>
              <a:buFont typeface="StarSymbol" charset="0"/>
              <a:buChar char="●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endParaRPr lang="hr-HR" altLang="sr-Latn-RS" sz="1800" dirty="0">
              <a:solidFill>
                <a:schemeClr val="tx1"/>
              </a:solidFill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885502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230478-EF86-5E52-129B-B7C57B5B5B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zervirano mjesto sadržaja 4">
            <a:extLst>
              <a:ext uri="{FF2B5EF4-FFF2-40B4-BE49-F238E27FC236}">
                <a16:creationId xmlns:a16="http://schemas.microsoft.com/office/drawing/2014/main" id="{B33D4EB3-0FC4-716B-CBF6-20C1C7CC0E9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06316"/>
            <a:ext cx="12192000" cy="6964316"/>
          </a:xfr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5273D63C-4482-DE60-445B-FBD735980A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altLang="sr-Latn-RS" dirty="0">
                <a:latin typeface="+mn-lt"/>
              </a:rPr>
              <a:t>Putni nalog</a:t>
            </a:r>
            <a:endParaRPr lang="hr-HR" dirty="0">
              <a:latin typeface="+mn-lt"/>
            </a:endParaRPr>
          </a:p>
        </p:txBody>
      </p:sp>
      <p:sp>
        <p:nvSpPr>
          <p:cNvPr id="4" name="TekstniOkvir 3">
            <a:extLst>
              <a:ext uri="{FF2B5EF4-FFF2-40B4-BE49-F238E27FC236}">
                <a16:creationId xmlns:a16="http://schemas.microsoft.com/office/drawing/2014/main" id="{DBA57A40-27AD-93AB-7D34-FDFB597DAFE8}"/>
              </a:ext>
            </a:extLst>
          </p:cNvPr>
          <p:cNvSpPr txBox="1"/>
          <p:nvPr/>
        </p:nvSpPr>
        <p:spPr>
          <a:xfrm>
            <a:off x="3016624" y="1435167"/>
            <a:ext cx="615875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hr-HR" sz="2400" dirty="0">
              <a:latin typeface="Corbel" panose="020B0503020204020204" pitchFamily="34" charset="0"/>
            </a:endParaRPr>
          </a:p>
        </p:txBody>
      </p:sp>
      <p:sp>
        <p:nvSpPr>
          <p:cNvPr id="7" name="TekstniOkvir 6">
            <a:extLst>
              <a:ext uri="{FF2B5EF4-FFF2-40B4-BE49-F238E27FC236}">
                <a16:creationId xmlns:a16="http://schemas.microsoft.com/office/drawing/2014/main" id="{D40EDCA8-35AA-4A96-E862-F4EF10BE772F}"/>
              </a:ext>
            </a:extLst>
          </p:cNvPr>
          <p:cNvSpPr txBox="1"/>
          <p:nvPr/>
        </p:nvSpPr>
        <p:spPr>
          <a:xfrm>
            <a:off x="582705" y="1552634"/>
            <a:ext cx="8422341" cy="41955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spcBef>
                <a:spcPts val="500"/>
              </a:spcBef>
              <a:buClr>
                <a:srgbClr val="CCCCFF"/>
              </a:buClr>
              <a:buSzPct val="80000"/>
              <a:defRPr/>
            </a:pPr>
            <a:r>
              <a:rPr lang="hr-HR" altLang="sr-Latn-RS" sz="2300" dirty="0">
                <a:ea typeface="ＭＳ Ｐゴシック" charset="-128"/>
              </a:rPr>
              <a:t>Neoporezive naknade za službena putovanja u neprofitnim organizacijama jesu:</a:t>
            </a:r>
          </a:p>
          <a:p>
            <a:pPr marL="800100" lvl="1" indent="-342900">
              <a:lnSpc>
                <a:spcPct val="80000"/>
              </a:lnSpc>
              <a:spcBef>
                <a:spcPts val="450"/>
              </a:spcBef>
              <a:buSzPct val="70000"/>
              <a:buFont typeface="Arial" panose="020B0604020202020204" pitchFamily="34" charset="0"/>
              <a:buChar char="•"/>
              <a:defRPr/>
            </a:pPr>
            <a:r>
              <a:rPr lang="hr-HR" altLang="sr-Latn-RS" sz="2000" dirty="0">
                <a:ea typeface="ＭＳ Ｐゴシック" charset="-128"/>
              </a:rPr>
              <a:t>naknade prijevoznih troškova na službenom putovanju u visini stvarnih izdataka</a:t>
            </a:r>
          </a:p>
          <a:p>
            <a:pPr marL="800100" lvl="1" indent="-342900">
              <a:lnSpc>
                <a:spcPct val="80000"/>
              </a:lnSpc>
              <a:spcBef>
                <a:spcPts val="450"/>
              </a:spcBef>
              <a:buSzPct val="70000"/>
              <a:buFont typeface="Arial" panose="020B0604020202020204" pitchFamily="34" charset="0"/>
              <a:buChar char="•"/>
              <a:defRPr/>
            </a:pPr>
            <a:r>
              <a:rPr lang="hr-HR" altLang="sr-Latn-RS" sz="2000" dirty="0">
                <a:ea typeface="ＭＳ Ｐゴシック" charset="-128"/>
              </a:rPr>
              <a:t>naknade troškova noćenja na službenom putovanju u visini stvarnih izdataka</a:t>
            </a:r>
          </a:p>
          <a:p>
            <a:pPr marL="800100" lvl="1" indent="-342900">
              <a:lnSpc>
                <a:spcPct val="80000"/>
              </a:lnSpc>
              <a:spcBef>
                <a:spcPts val="450"/>
              </a:spcBef>
              <a:buSzPct val="70000"/>
              <a:buFont typeface="Arial" panose="020B0604020202020204" pitchFamily="34" charset="0"/>
              <a:buChar char="•"/>
              <a:defRPr/>
            </a:pPr>
            <a:r>
              <a:rPr lang="hr-HR" altLang="sr-Latn-RS" sz="2000" dirty="0">
                <a:ea typeface="ＭＳ Ｐゴシック" charset="-128"/>
              </a:rPr>
              <a:t>naknada za uporabu privatnih automobila u službene svrhe do 0,50 EUR po prijeđenom kilometru</a:t>
            </a:r>
          </a:p>
          <a:p>
            <a:pPr marL="800100" lvl="1" indent="-342900">
              <a:lnSpc>
                <a:spcPct val="80000"/>
              </a:lnSpc>
              <a:spcBef>
                <a:spcPts val="450"/>
              </a:spcBef>
              <a:buSzPct val="70000"/>
              <a:buFont typeface="Arial" panose="020B0604020202020204" pitchFamily="34" charset="0"/>
              <a:buChar char="•"/>
              <a:defRPr/>
            </a:pPr>
            <a:r>
              <a:rPr lang="hr-HR" altLang="sr-Latn-RS" sz="2000" dirty="0">
                <a:ea typeface="ＭＳ Ｐゴシック" charset="-128"/>
              </a:rPr>
              <a:t>dnevnice u zemlji do 30,00 EUR za službeno putovanje koje traje više od 12 sati dnevno. Za službena putovanja u zemlji koja traju više od 8, a manje od 12 sati, neoporezivi dio dnevnice iznosi do 15,00 EUR</a:t>
            </a:r>
          </a:p>
          <a:p>
            <a:pPr marL="800100" lvl="1" indent="-342900">
              <a:lnSpc>
                <a:spcPct val="80000"/>
              </a:lnSpc>
              <a:spcBef>
                <a:spcPts val="450"/>
              </a:spcBef>
              <a:buSzPct val="70000"/>
              <a:buFont typeface="Arial" panose="020B0604020202020204" pitchFamily="34" charset="0"/>
              <a:buChar char="•"/>
              <a:defRPr/>
            </a:pPr>
            <a:r>
              <a:rPr lang="hr-HR" altLang="sr-Latn-RS" sz="2000" dirty="0">
                <a:ea typeface="ＭＳ Ｐゴシック" charset="-128"/>
              </a:rPr>
              <a:t>dnevnice u inozemstvo do visine i pod uvjetima utvrđenim propisima o izdacima za službena putovanja za korisnike državnog proračuna (npr. Austrija/Njemačka 90 EUR, BIH – 50 EUR, Slovenija – 80 EUR, USA – 100 USD, Italija – 80 EUR)</a:t>
            </a:r>
            <a:r>
              <a:rPr lang="ta-IN" altLang="sr-Latn-RS" sz="2000" dirty="0">
                <a:ea typeface="ＭＳ Ｐゴシック" charset="-128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94500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F65F13-0FA0-E6A4-9FFB-4B00554864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zervirano mjesto sadržaja 4">
            <a:extLst>
              <a:ext uri="{FF2B5EF4-FFF2-40B4-BE49-F238E27FC236}">
                <a16:creationId xmlns:a16="http://schemas.microsoft.com/office/drawing/2014/main" id="{884E6A1B-614B-0A80-4C2D-296D6F87C9A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06316"/>
            <a:ext cx="12192000" cy="6964316"/>
          </a:xfr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2696A37D-AE78-92D4-8151-68F8B54194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altLang="sr-Latn-RS" dirty="0">
                <a:latin typeface="+mn-lt"/>
              </a:rPr>
              <a:t>Putni nalog</a:t>
            </a:r>
            <a:endParaRPr lang="hr-HR" dirty="0">
              <a:latin typeface="+mn-lt"/>
            </a:endParaRPr>
          </a:p>
        </p:txBody>
      </p:sp>
      <p:sp>
        <p:nvSpPr>
          <p:cNvPr id="4" name="TekstniOkvir 3">
            <a:extLst>
              <a:ext uri="{FF2B5EF4-FFF2-40B4-BE49-F238E27FC236}">
                <a16:creationId xmlns:a16="http://schemas.microsoft.com/office/drawing/2014/main" id="{99AD0A06-A7AD-C852-7376-8EF75FA0B85A}"/>
              </a:ext>
            </a:extLst>
          </p:cNvPr>
          <p:cNvSpPr txBox="1"/>
          <p:nvPr/>
        </p:nvSpPr>
        <p:spPr>
          <a:xfrm>
            <a:off x="3016624" y="1435167"/>
            <a:ext cx="615875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hr-HR" sz="2400" dirty="0">
              <a:latin typeface="Corbel" panose="020B0503020204020204" pitchFamily="34" charset="0"/>
            </a:endParaRPr>
          </a:p>
        </p:txBody>
      </p:sp>
      <p:sp>
        <p:nvSpPr>
          <p:cNvPr id="7" name="TekstniOkvir 6">
            <a:extLst>
              <a:ext uri="{FF2B5EF4-FFF2-40B4-BE49-F238E27FC236}">
                <a16:creationId xmlns:a16="http://schemas.microsoft.com/office/drawing/2014/main" id="{499AE3AC-E52D-7D47-BB0F-A74264AFC4FB}"/>
              </a:ext>
            </a:extLst>
          </p:cNvPr>
          <p:cNvSpPr txBox="1"/>
          <p:nvPr/>
        </p:nvSpPr>
        <p:spPr>
          <a:xfrm>
            <a:off x="582705" y="1552634"/>
            <a:ext cx="8422341" cy="54661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lnSpc>
                <a:spcPct val="80000"/>
              </a:lnSpc>
              <a:spcBef>
                <a:spcPts val="500"/>
              </a:spcBef>
              <a:buSzPct val="80000"/>
              <a:buFont typeface="Arial" panose="020B0604020202020204" pitchFamily="34" charset="0"/>
              <a:buChar char="•"/>
              <a:defRPr/>
            </a:pPr>
            <a:r>
              <a:rPr lang="hr-HR" altLang="sr-Latn-RS" sz="2300" dirty="0">
                <a:ea typeface="ＭＳ Ｐゴシック" charset="-128"/>
              </a:rPr>
              <a:t>udaljenost veća od 30 km (manje </a:t>
            </a:r>
            <a:r>
              <a:rPr lang="hr-HR" altLang="sr-Latn-RS" sz="2300" dirty="0" err="1">
                <a:ea typeface="ＭＳ Ｐゴシック" charset="-128"/>
              </a:rPr>
              <a:t>loko</a:t>
            </a:r>
            <a:r>
              <a:rPr lang="hr-HR" altLang="sr-Latn-RS" sz="2300" dirty="0">
                <a:ea typeface="ＭＳ Ｐゴシック" charset="-128"/>
              </a:rPr>
              <a:t> vožnja)</a:t>
            </a:r>
          </a:p>
          <a:p>
            <a:pPr marL="342900" indent="-342900">
              <a:lnSpc>
                <a:spcPct val="80000"/>
              </a:lnSpc>
              <a:spcBef>
                <a:spcPts val="700"/>
              </a:spcBef>
              <a:buSzPct val="80000"/>
              <a:buFont typeface="Arial" panose="020B0604020202020204" pitchFamily="34" charset="0"/>
              <a:buChar char="•"/>
              <a:defRPr/>
            </a:pPr>
            <a:r>
              <a:rPr lang="hr-HR" altLang="sr-Latn-RS" sz="2300" b="1" dirty="0">
                <a:ea typeface="ＭＳ Ｐゴシック" charset="-128"/>
              </a:rPr>
              <a:t>Putni nalog obavezno sadrži: </a:t>
            </a:r>
            <a:r>
              <a:rPr lang="hr-HR" altLang="sr-Latn-RS" sz="2300" dirty="0">
                <a:ea typeface="ＭＳ Ｐゴシック" charset="-128"/>
              </a:rPr>
              <a:t>nadnevak izdavanja, ime i prezime osobe koja se upućuje na službeno putovanje, mjesto u koje osoba putuje, svrhu putovanja, vrijeme trajanja putovanja, vrijeme kretanja na put, podatke o prijevoznom sredstvu kojim se putuje (ako se putuje automobilom, potrebno je navesti marku i registarsku oznaku automobila, početno i završno stanje brojila), vrijeme povratka s puta, izvještaj, potpis ovlaštene osobe, pečat i obračun troškova</a:t>
            </a:r>
          </a:p>
          <a:p>
            <a:pPr marL="342900" indent="-342900">
              <a:lnSpc>
                <a:spcPct val="80000"/>
              </a:lnSpc>
              <a:spcBef>
                <a:spcPts val="700"/>
              </a:spcBef>
              <a:buSzPct val="80000"/>
              <a:buFont typeface="Arial" panose="020B0604020202020204" pitchFamily="34" charset="0"/>
              <a:buChar char="•"/>
              <a:defRPr/>
            </a:pPr>
            <a:r>
              <a:rPr lang="hr-HR" altLang="sr-Latn-RS" sz="2300" dirty="0"/>
              <a:t>o</a:t>
            </a:r>
            <a:r>
              <a:rPr lang="hr-HR" altLang="sr-Latn-RS" sz="2300" dirty="0">
                <a:solidFill>
                  <a:schemeClr val="tx1"/>
                </a:solidFill>
              </a:rPr>
              <a:t>bavezno slanje JOPPD obrasca</a:t>
            </a:r>
            <a:endParaRPr lang="hr-HR" altLang="sr-Latn-RS" sz="2300" dirty="0"/>
          </a:p>
          <a:p>
            <a:pPr marL="342900" indent="-342900">
              <a:lnSpc>
                <a:spcPct val="80000"/>
              </a:lnSpc>
              <a:spcBef>
                <a:spcPts val="700"/>
              </a:spcBef>
              <a:buSzPct val="80000"/>
              <a:buFont typeface="Arial" panose="020B0604020202020204" pitchFamily="34" charset="0"/>
              <a:buChar char="•"/>
              <a:defRPr/>
            </a:pPr>
            <a:r>
              <a:rPr lang="hr-HR" altLang="sr-Latn-RS" sz="2300" dirty="0"/>
              <a:t>p</a:t>
            </a:r>
            <a:r>
              <a:rPr lang="hr-HR" altLang="sr-Latn-RS" sz="2300" dirty="0">
                <a:solidFill>
                  <a:schemeClr val="tx1"/>
                </a:solidFill>
              </a:rPr>
              <a:t>aziti na dokaze uz putni nalog</a:t>
            </a:r>
          </a:p>
          <a:p>
            <a:pPr marL="342900" indent="-342900">
              <a:lnSpc>
                <a:spcPct val="80000"/>
              </a:lnSpc>
              <a:spcBef>
                <a:spcPts val="700"/>
              </a:spcBef>
              <a:buSzPct val="80000"/>
              <a:buFont typeface="Arial" panose="020B0604020202020204" pitchFamily="34" charset="0"/>
              <a:buChar char="•"/>
              <a:defRPr/>
            </a:pPr>
            <a:r>
              <a:rPr lang="hr-HR" altLang="sr-Latn-RS" sz="2300" dirty="0"/>
              <a:t>p</a:t>
            </a:r>
            <a:r>
              <a:rPr lang="hr-HR" altLang="sr-Latn-RS" sz="2300" dirty="0">
                <a:solidFill>
                  <a:schemeClr val="tx1"/>
                </a:solidFill>
              </a:rPr>
              <a:t>aziti na vrijeme kretanja i povratka na službenom putu osobito ako postoji račun od cestarine </a:t>
            </a:r>
          </a:p>
          <a:p>
            <a:pPr>
              <a:lnSpc>
                <a:spcPct val="80000"/>
              </a:lnSpc>
              <a:spcBef>
                <a:spcPts val="700"/>
              </a:spcBef>
              <a:buClr>
                <a:srgbClr val="CCCCFF"/>
              </a:buClr>
              <a:buSzPct val="80000"/>
              <a:defRPr/>
            </a:pPr>
            <a:endParaRPr lang="hr-HR" altLang="sr-Latn-RS" sz="2000" dirty="0">
              <a:ea typeface="ＭＳ Ｐゴシック" charset="-128"/>
            </a:endParaRPr>
          </a:p>
          <a:p>
            <a:pPr>
              <a:lnSpc>
                <a:spcPct val="80000"/>
              </a:lnSpc>
              <a:spcBef>
                <a:spcPts val="700"/>
              </a:spcBef>
              <a:buClr>
                <a:srgbClr val="CCCCFF"/>
              </a:buClr>
              <a:buSzPct val="80000"/>
              <a:buFont typeface="Wingdings" charset="2"/>
              <a:buChar char=""/>
              <a:defRPr/>
            </a:pPr>
            <a:endParaRPr lang="hr-HR" altLang="sr-Latn-RS" sz="2000" dirty="0">
              <a:ea typeface="ＭＳ Ｐゴシック" charset="-128"/>
            </a:endParaRPr>
          </a:p>
          <a:p>
            <a:pPr>
              <a:lnSpc>
                <a:spcPct val="80000"/>
              </a:lnSpc>
              <a:spcBef>
                <a:spcPts val="700"/>
              </a:spcBef>
              <a:buClr>
                <a:srgbClr val="CCCCFF"/>
              </a:buClr>
              <a:buSzPct val="80000"/>
              <a:buFont typeface="Wingdings" charset="2"/>
              <a:buChar char=""/>
              <a:defRPr/>
            </a:pPr>
            <a:endParaRPr lang="hr-HR" altLang="sr-Latn-RS" sz="2000" dirty="0">
              <a:ea typeface="ＭＳ Ｐゴシック" charset="-128"/>
            </a:endParaRPr>
          </a:p>
          <a:p>
            <a:pPr>
              <a:lnSpc>
                <a:spcPct val="80000"/>
              </a:lnSpc>
              <a:spcBef>
                <a:spcPts val="500"/>
              </a:spcBef>
              <a:buClr>
                <a:srgbClr val="CCCCFF"/>
              </a:buClr>
              <a:buSzPct val="80000"/>
              <a:buFont typeface="Wingdings" charset="2"/>
              <a:buChar char=""/>
              <a:defRPr/>
            </a:pPr>
            <a:endParaRPr lang="ta-IN" altLang="sr-Latn-RS" sz="2000" dirty="0">
              <a:latin typeface="+mj-lt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3114571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06A6A5-1B26-C0B7-71E3-A664FE14CA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zervirano mjesto sadržaja 4">
            <a:extLst>
              <a:ext uri="{FF2B5EF4-FFF2-40B4-BE49-F238E27FC236}">
                <a16:creationId xmlns:a16="http://schemas.microsoft.com/office/drawing/2014/main" id="{796751F1-9310-105F-0070-86E1EBB2D62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06316"/>
            <a:ext cx="12192000" cy="6964316"/>
          </a:xfr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9C1E4D40-1268-E1B4-D000-66674A81DB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br>
              <a:rPr lang="hr-HR" altLang="sr-Latn-RS" dirty="0">
                <a:solidFill>
                  <a:srgbClr val="4C4C4C"/>
                </a:solidFill>
              </a:rPr>
            </a:br>
            <a:r>
              <a:rPr lang="hr-HR" altLang="sr-Latn-RS" dirty="0">
                <a:latin typeface="+mn-lt"/>
              </a:rPr>
              <a:t>Zadatak</a:t>
            </a:r>
            <a:endParaRPr lang="hr-HR" dirty="0">
              <a:latin typeface="+mn-lt"/>
            </a:endParaRPr>
          </a:p>
        </p:txBody>
      </p:sp>
      <p:sp>
        <p:nvSpPr>
          <p:cNvPr id="4" name="TekstniOkvir 3">
            <a:extLst>
              <a:ext uri="{FF2B5EF4-FFF2-40B4-BE49-F238E27FC236}">
                <a16:creationId xmlns:a16="http://schemas.microsoft.com/office/drawing/2014/main" id="{5A666F21-FA49-1804-2214-201126629FD0}"/>
              </a:ext>
            </a:extLst>
          </p:cNvPr>
          <p:cNvSpPr txBox="1"/>
          <p:nvPr/>
        </p:nvSpPr>
        <p:spPr>
          <a:xfrm>
            <a:off x="3016624" y="1435167"/>
            <a:ext cx="615875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hr-HR" sz="2400" dirty="0">
              <a:latin typeface="Corbel" panose="020B0503020204020204" pitchFamily="34" charset="0"/>
            </a:endParaRPr>
          </a:p>
        </p:txBody>
      </p:sp>
      <p:sp>
        <p:nvSpPr>
          <p:cNvPr id="7" name="TekstniOkvir 6">
            <a:extLst>
              <a:ext uri="{FF2B5EF4-FFF2-40B4-BE49-F238E27FC236}">
                <a16:creationId xmlns:a16="http://schemas.microsoft.com/office/drawing/2014/main" id="{7ABA55BD-AF42-FEDC-5681-108938124574}"/>
              </a:ext>
            </a:extLst>
          </p:cNvPr>
          <p:cNvSpPr txBox="1"/>
          <p:nvPr/>
        </p:nvSpPr>
        <p:spPr>
          <a:xfrm>
            <a:off x="690281" y="2341528"/>
            <a:ext cx="8422341" cy="37030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spcBef>
                <a:spcPts val="500"/>
              </a:spcBef>
              <a:buSzPct val="80000"/>
              <a:defRPr/>
            </a:pPr>
            <a:r>
              <a:rPr lang="hr-HR" altLang="sr-Latn-RS" sz="2300" dirty="0">
                <a:ea typeface="ＭＳ Ｐゴシック" charset="-128"/>
              </a:rPr>
              <a:t>Izračunajte putni nalog za Ivo Ivića koji putuje u Zagreb:</a:t>
            </a:r>
          </a:p>
          <a:p>
            <a:pPr marL="800100" lvl="1" indent="-342900">
              <a:lnSpc>
                <a:spcPct val="80000"/>
              </a:lnSpc>
              <a:spcBef>
                <a:spcPts val="500"/>
              </a:spcBef>
              <a:buSzPct val="80000"/>
              <a:buFont typeface="Arial" panose="020B0604020202020204" pitchFamily="34" charset="0"/>
              <a:buChar char="•"/>
              <a:defRPr/>
            </a:pPr>
            <a:r>
              <a:rPr lang="hr-HR" altLang="sr-Latn-RS" sz="2300" dirty="0">
                <a:ea typeface="ＭＳ Ｐゴシック" charset="-128"/>
              </a:rPr>
              <a:t>putovanje u oba smjera 200 km osobnim automobilom</a:t>
            </a:r>
          </a:p>
          <a:p>
            <a:pPr marL="800100" lvl="1" indent="-342900">
              <a:lnSpc>
                <a:spcPct val="80000"/>
              </a:lnSpc>
              <a:spcBef>
                <a:spcPts val="500"/>
              </a:spcBef>
              <a:buSzPct val="80000"/>
              <a:buFont typeface="Arial" panose="020B0604020202020204" pitchFamily="34" charset="0"/>
              <a:buChar char="•"/>
              <a:defRPr/>
            </a:pPr>
            <a:r>
              <a:rPr lang="hr-HR" altLang="sr-Latn-RS" sz="2300" dirty="0">
                <a:ea typeface="ＭＳ Ｐゴシック" charset="-128"/>
              </a:rPr>
              <a:t>trajanje putovanja: 24.11.2025. u 08:00 h do 25.11.2025. u 17:00h</a:t>
            </a:r>
          </a:p>
          <a:p>
            <a:pPr marL="800100" lvl="1" indent="-342900">
              <a:lnSpc>
                <a:spcPct val="80000"/>
              </a:lnSpc>
              <a:spcBef>
                <a:spcPts val="500"/>
              </a:spcBef>
              <a:buSzPct val="80000"/>
              <a:buFont typeface="Arial" panose="020B0604020202020204" pitchFamily="34" charset="0"/>
              <a:buChar char="•"/>
              <a:defRPr/>
            </a:pPr>
            <a:endParaRPr lang="hr-HR" altLang="sr-Latn-RS" sz="2300" dirty="0">
              <a:ea typeface="ＭＳ Ｐゴシック" charset="-128"/>
            </a:endParaRPr>
          </a:p>
          <a:p>
            <a:pPr marL="800100" lvl="1" indent="-342900">
              <a:lnSpc>
                <a:spcPct val="80000"/>
              </a:lnSpc>
              <a:spcBef>
                <a:spcPts val="500"/>
              </a:spcBef>
              <a:buSzPct val="80000"/>
              <a:buFont typeface="Arial" panose="020B0604020202020204" pitchFamily="34" charset="0"/>
              <a:buChar char="•"/>
              <a:defRPr/>
            </a:pPr>
            <a:endParaRPr lang="hr-HR" altLang="sr-Latn-RS" sz="2300" dirty="0">
              <a:ea typeface="ＭＳ Ｐゴシック" charset="-128"/>
            </a:endParaRPr>
          </a:p>
          <a:p>
            <a:pPr lvl="1">
              <a:lnSpc>
                <a:spcPct val="80000"/>
              </a:lnSpc>
              <a:spcBef>
                <a:spcPts val="500"/>
              </a:spcBef>
              <a:buSzPct val="80000"/>
              <a:defRPr/>
            </a:pPr>
            <a:r>
              <a:rPr lang="hr-HR" altLang="sr-Latn-RS" sz="2300" dirty="0">
                <a:ea typeface="ＭＳ Ｐゴシック" charset="-128"/>
              </a:rPr>
              <a:t>Koliko iznosi refundacija putnih i dnevnice?</a:t>
            </a:r>
          </a:p>
          <a:p>
            <a:pPr marL="800100" lvl="1" indent="-342900">
              <a:lnSpc>
                <a:spcPct val="80000"/>
              </a:lnSpc>
              <a:spcBef>
                <a:spcPts val="500"/>
              </a:spcBef>
              <a:buSzPct val="80000"/>
              <a:buFont typeface="Arial" panose="020B0604020202020204" pitchFamily="34" charset="0"/>
              <a:buChar char="•"/>
              <a:defRPr/>
            </a:pPr>
            <a:endParaRPr lang="hr-HR" altLang="sr-Latn-RS" sz="2000" dirty="0">
              <a:ea typeface="ＭＳ Ｐゴシック" charset="-128"/>
            </a:endParaRPr>
          </a:p>
          <a:p>
            <a:pPr>
              <a:lnSpc>
                <a:spcPct val="80000"/>
              </a:lnSpc>
              <a:spcBef>
                <a:spcPts val="700"/>
              </a:spcBef>
              <a:buClr>
                <a:srgbClr val="CCCCFF"/>
              </a:buClr>
              <a:buSzPct val="80000"/>
              <a:buFont typeface="Wingdings" charset="2"/>
              <a:buChar char=""/>
              <a:defRPr/>
            </a:pPr>
            <a:endParaRPr lang="hr-HR" altLang="sr-Latn-RS" sz="2000" dirty="0">
              <a:ea typeface="ＭＳ Ｐゴシック" charset="-128"/>
            </a:endParaRPr>
          </a:p>
          <a:p>
            <a:pPr>
              <a:lnSpc>
                <a:spcPct val="80000"/>
              </a:lnSpc>
              <a:spcBef>
                <a:spcPts val="700"/>
              </a:spcBef>
              <a:buClr>
                <a:srgbClr val="CCCCFF"/>
              </a:buClr>
              <a:buSzPct val="80000"/>
              <a:buFont typeface="Wingdings" charset="2"/>
              <a:buChar char=""/>
              <a:defRPr/>
            </a:pPr>
            <a:endParaRPr lang="hr-HR" altLang="sr-Latn-RS" sz="2000" dirty="0">
              <a:ea typeface="ＭＳ Ｐゴシック" charset="-128"/>
            </a:endParaRPr>
          </a:p>
          <a:p>
            <a:pPr>
              <a:lnSpc>
                <a:spcPct val="80000"/>
              </a:lnSpc>
              <a:spcBef>
                <a:spcPts val="500"/>
              </a:spcBef>
              <a:buClr>
                <a:srgbClr val="CCCCFF"/>
              </a:buClr>
              <a:buSzPct val="80000"/>
              <a:buFont typeface="Wingdings" charset="2"/>
              <a:buChar char=""/>
              <a:defRPr/>
            </a:pPr>
            <a:endParaRPr lang="ta-IN" altLang="sr-Latn-RS" sz="2000" dirty="0">
              <a:latin typeface="+mj-lt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8064126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84035A-CBAE-9269-2CCA-25E4DFFB2C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zervirano mjesto sadržaja 4">
            <a:extLst>
              <a:ext uri="{FF2B5EF4-FFF2-40B4-BE49-F238E27FC236}">
                <a16:creationId xmlns:a16="http://schemas.microsoft.com/office/drawing/2014/main" id="{E4DA9132-46F2-D042-F233-78868ACA748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06316"/>
            <a:ext cx="12192000" cy="6964316"/>
          </a:xfr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FCBB456E-DAC4-8E13-8F4C-28CC394197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altLang="sr-Latn-RS" dirty="0">
                <a:latin typeface="+mn-lt"/>
              </a:rPr>
              <a:t>Drugi dohodak</a:t>
            </a:r>
            <a:endParaRPr lang="hr-HR" dirty="0">
              <a:latin typeface="+mn-lt"/>
            </a:endParaRPr>
          </a:p>
        </p:txBody>
      </p:sp>
      <p:sp>
        <p:nvSpPr>
          <p:cNvPr id="4" name="TekstniOkvir 3">
            <a:extLst>
              <a:ext uri="{FF2B5EF4-FFF2-40B4-BE49-F238E27FC236}">
                <a16:creationId xmlns:a16="http://schemas.microsoft.com/office/drawing/2014/main" id="{B86AB813-DFCE-DB9B-4204-1755D3C77C87}"/>
              </a:ext>
            </a:extLst>
          </p:cNvPr>
          <p:cNvSpPr txBox="1"/>
          <p:nvPr/>
        </p:nvSpPr>
        <p:spPr>
          <a:xfrm>
            <a:off x="3016624" y="1435167"/>
            <a:ext cx="615875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hr-HR" sz="2400" dirty="0">
              <a:latin typeface="Corbel" panose="020B0503020204020204" pitchFamily="34" charset="0"/>
            </a:endParaRPr>
          </a:p>
        </p:txBody>
      </p:sp>
      <p:sp>
        <p:nvSpPr>
          <p:cNvPr id="7" name="TekstniOkvir 6">
            <a:extLst>
              <a:ext uri="{FF2B5EF4-FFF2-40B4-BE49-F238E27FC236}">
                <a16:creationId xmlns:a16="http://schemas.microsoft.com/office/drawing/2014/main" id="{A3255B3C-F646-8A81-27F3-9D968612B869}"/>
              </a:ext>
            </a:extLst>
          </p:cNvPr>
          <p:cNvSpPr txBox="1"/>
          <p:nvPr/>
        </p:nvSpPr>
        <p:spPr>
          <a:xfrm>
            <a:off x="564775" y="1803645"/>
            <a:ext cx="8422341" cy="46515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lnSpc>
                <a:spcPct val="80000"/>
              </a:lnSpc>
              <a:spcBef>
                <a:spcPts val="700"/>
              </a:spcBef>
              <a:buClr>
                <a:schemeClr val="tx1"/>
              </a:buClr>
              <a:buSzPct val="80000"/>
              <a:buFont typeface="Arial" panose="020B0604020202020204" pitchFamily="34" charset="0"/>
              <a:buChar char="•"/>
              <a:defRPr/>
            </a:pPr>
            <a:r>
              <a:rPr lang="hr-HR" sz="2300" dirty="0"/>
              <a:t>Ugovor o djelu je građanski ugovor između naručitelja i izvođača, gdje se izvođač obvezuje za naručitelja obaviti određeni posao (npr. popravak, izradu, umni rad) i predati konkretan rezultat, a naručitelj se obvezuje platiti mu za to naknadu. Ključne značajke su samostalnost izvođača, rad na vlastiti rizik i odgovornost za konačni rezultat, za razliku od ugovora o radu koji podrazumijeva podređenost radnika poslodavcu</a:t>
            </a:r>
          </a:p>
          <a:p>
            <a:pPr marL="342900" indent="-342900">
              <a:lnSpc>
                <a:spcPct val="80000"/>
              </a:lnSpc>
              <a:spcBef>
                <a:spcPts val="700"/>
              </a:spcBef>
              <a:buClr>
                <a:schemeClr val="tx1"/>
              </a:buClr>
              <a:buSzPct val="80000"/>
              <a:buFont typeface="Arial" panose="020B0604020202020204" pitchFamily="34" charset="0"/>
              <a:buChar char="•"/>
              <a:defRPr/>
            </a:pPr>
            <a:r>
              <a:rPr lang="hr-HR" sz="2300" dirty="0"/>
              <a:t>Autorsko djelo je originalna intelektualna tvorevina iz književnog, znanstvenog i umjetničkog područja koja ima individualni karakter, bez obzira na način i oblik izražavanja, vrstu, vrijednost ili namjenu. Bitna obilježja autorskog djela su originalnost, kreativnost i subjektivnost, što znači novost u subjektivnom smislu</a:t>
            </a:r>
            <a:endParaRPr lang="hr-HR" altLang="sr-Latn-RS" sz="2300" dirty="0">
              <a:ea typeface="ＭＳ Ｐゴシック" charset="-128"/>
            </a:endParaRPr>
          </a:p>
          <a:p>
            <a:pPr marL="342900" indent="-342900">
              <a:lnSpc>
                <a:spcPct val="80000"/>
              </a:lnSpc>
              <a:spcBef>
                <a:spcPts val="700"/>
              </a:spcBef>
              <a:buClr>
                <a:schemeClr val="tx1"/>
              </a:buClr>
              <a:buSzPct val="80000"/>
              <a:buFont typeface="Arial" panose="020B0604020202020204" pitchFamily="34" charset="0"/>
              <a:buChar char="•"/>
              <a:defRPr/>
            </a:pPr>
            <a:endParaRPr lang="hr-HR" altLang="sr-Latn-RS" sz="2300" dirty="0">
              <a:ea typeface="ＭＳ Ｐゴシック" charset="-128"/>
            </a:endParaRPr>
          </a:p>
          <a:p>
            <a:pPr marL="342900" indent="-342900">
              <a:lnSpc>
                <a:spcPct val="80000"/>
              </a:lnSpc>
              <a:spcBef>
                <a:spcPts val="700"/>
              </a:spcBef>
              <a:buClr>
                <a:schemeClr val="tx1"/>
              </a:buClr>
              <a:buSzPct val="80000"/>
              <a:buFont typeface="Arial" panose="020B0604020202020204" pitchFamily="34" charset="0"/>
              <a:buChar char="•"/>
              <a:defRPr/>
            </a:pPr>
            <a:r>
              <a:rPr lang="hr-HR" altLang="sr-Latn-RS" sz="2300" dirty="0">
                <a:ea typeface="ＭＳ Ｐゴシック" charset="-128"/>
              </a:rPr>
              <a:t>https://isplate.info/kalkulator-ugovor-o-djelu-2025.aspx</a:t>
            </a:r>
          </a:p>
          <a:p>
            <a:pPr>
              <a:lnSpc>
                <a:spcPct val="80000"/>
              </a:lnSpc>
              <a:spcBef>
                <a:spcPts val="500"/>
              </a:spcBef>
              <a:buClr>
                <a:srgbClr val="CCCCFF"/>
              </a:buClr>
              <a:buSzPct val="80000"/>
              <a:buFont typeface="Wingdings" charset="2"/>
              <a:buChar char=""/>
              <a:defRPr/>
            </a:pPr>
            <a:endParaRPr lang="ta-IN" altLang="sr-Latn-RS" sz="2000" dirty="0">
              <a:latin typeface="+mj-lt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4336856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A2DE67-511D-18C0-1043-57D0536312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zervirano mjesto sadržaja 4">
            <a:extLst>
              <a:ext uri="{FF2B5EF4-FFF2-40B4-BE49-F238E27FC236}">
                <a16:creationId xmlns:a16="http://schemas.microsoft.com/office/drawing/2014/main" id="{C329B7C8-6DDF-1D77-045C-073E8AE4313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06316"/>
            <a:ext cx="12192000" cy="6964316"/>
          </a:xfr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BFF3631E-5E01-E2D5-B3FD-89CD12632C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altLang="sr-Latn-RS" dirty="0">
                <a:latin typeface="+mn-lt"/>
              </a:rPr>
              <a:t>JOPPD</a:t>
            </a:r>
            <a:endParaRPr lang="hr-HR" dirty="0">
              <a:latin typeface="+mn-lt"/>
            </a:endParaRPr>
          </a:p>
        </p:txBody>
      </p:sp>
      <p:sp>
        <p:nvSpPr>
          <p:cNvPr id="4" name="TekstniOkvir 3">
            <a:extLst>
              <a:ext uri="{FF2B5EF4-FFF2-40B4-BE49-F238E27FC236}">
                <a16:creationId xmlns:a16="http://schemas.microsoft.com/office/drawing/2014/main" id="{8CB7C9EA-ED7A-73BF-D5B7-0ABE46420FA3}"/>
              </a:ext>
            </a:extLst>
          </p:cNvPr>
          <p:cNvSpPr txBox="1"/>
          <p:nvPr/>
        </p:nvSpPr>
        <p:spPr>
          <a:xfrm>
            <a:off x="3016624" y="1435167"/>
            <a:ext cx="615875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hr-HR" sz="2400" dirty="0">
              <a:latin typeface="Corbel" panose="020B0503020204020204" pitchFamily="34" charset="0"/>
            </a:endParaRPr>
          </a:p>
        </p:txBody>
      </p:sp>
      <p:sp>
        <p:nvSpPr>
          <p:cNvPr id="7" name="TekstniOkvir 6">
            <a:extLst>
              <a:ext uri="{FF2B5EF4-FFF2-40B4-BE49-F238E27FC236}">
                <a16:creationId xmlns:a16="http://schemas.microsoft.com/office/drawing/2014/main" id="{D3C309D9-2808-C1A3-68F8-31C08940725A}"/>
              </a:ext>
            </a:extLst>
          </p:cNvPr>
          <p:cNvSpPr txBox="1"/>
          <p:nvPr/>
        </p:nvSpPr>
        <p:spPr>
          <a:xfrm>
            <a:off x="582705" y="1552634"/>
            <a:ext cx="8422341" cy="3249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hr-HR" altLang="sr-Latn-RS" sz="2300" dirty="0"/>
              <a:t>plaće, drugi dohodak, mirovine, dnevnice (putni), božićnice, regres i ostale naknade, potpore, nagrade, naknade braniteljima, naknade za vrijeme nezaposlenosti, per </a:t>
            </a:r>
            <a:r>
              <a:rPr lang="hr-HR" altLang="sr-Latn-RS" sz="2300" dirty="0" err="1"/>
              <a:t>diem</a:t>
            </a:r>
            <a:r>
              <a:rPr lang="hr-HR" altLang="sr-Latn-RS" sz="2300" dirty="0"/>
              <a:t>, prijevoz s posla i na posao, bolovanja i sl.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r-HR" altLang="sr-Latn-RS" sz="2300" dirty="0"/>
              <a:t>dnevna obveza podnošenja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hr-HR" altLang="sr-Latn-RS" sz="23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r-HR" altLang="sr-Latn-RS" sz="2300" dirty="0"/>
              <a:t>http://www.porezna-uprava.hr/obrazac_joppd/Stranice/default.aspx</a:t>
            </a:r>
          </a:p>
          <a:p>
            <a:pPr>
              <a:lnSpc>
                <a:spcPct val="80000"/>
              </a:lnSpc>
              <a:spcBef>
                <a:spcPts val="500"/>
              </a:spcBef>
              <a:buClr>
                <a:srgbClr val="CCCCFF"/>
              </a:buClr>
              <a:buSzPct val="80000"/>
              <a:buFont typeface="Wingdings" charset="2"/>
              <a:buChar char=""/>
              <a:defRPr/>
            </a:pPr>
            <a:endParaRPr lang="ta-IN" altLang="sr-Latn-RS" sz="2000" dirty="0">
              <a:latin typeface="+mj-lt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5598344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66F57D-BC1D-115E-2520-472398D662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zervirano mjesto sadržaja 4">
            <a:extLst>
              <a:ext uri="{FF2B5EF4-FFF2-40B4-BE49-F238E27FC236}">
                <a16:creationId xmlns:a16="http://schemas.microsoft.com/office/drawing/2014/main" id="{D51F189E-CE25-B05C-DAE0-D117CCCB7E7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06316"/>
            <a:ext cx="12192000" cy="6964316"/>
          </a:xfr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15E3ED97-1DD4-4EF1-C074-C918C6E8A8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altLang="sr-Latn-RS" dirty="0">
                <a:latin typeface="+mn-lt"/>
              </a:rPr>
              <a:t>Trgovina</a:t>
            </a:r>
            <a:endParaRPr lang="hr-HR" dirty="0">
              <a:latin typeface="+mn-lt"/>
            </a:endParaRPr>
          </a:p>
        </p:txBody>
      </p:sp>
      <p:sp>
        <p:nvSpPr>
          <p:cNvPr id="4" name="TekstniOkvir 3">
            <a:extLst>
              <a:ext uri="{FF2B5EF4-FFF2-40B4-BE49-F238E27FC236}">
                <a16:creationId xmlns:a16="http://schemas.microsoft.com/office/drawing/2014/main" id="{23D0EFF2-E9B0-0834-F556-F4084A9D6118}"/>
              </a:ext>
            </a:extLst>
          </p:cNvPr>
          <p:cNvSpPr txBox="1"/>
          <p:nvPr/>
        </p:nvSpPr>
        <p:spPr>
          <a:xfrm>
            <a:off x="3016624" y="1435167"/>
            <a:ext cx="615875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hr-HR" sz="2400" dirty="0">
              <a:latin typeface="Corbel" panose="020B0503020204020204" pitchFamily="34" charset="0"/>
            </a:endParaRPr>
          </a:p>
        </p:txBody>
      </p:sp>
      <p:sp>
        <p:nvSpPr>
          <p:cNvPr id="6" name="TekstniOkvir 5">
            <a:extLst>
              <a:ext uri="{FF2B5EF4-FFF2-40B4-BE49-F238E27FC236}">
                <a16:creationId xmlns:a16="http://schemas.microsoft.com/office/drawing/2014/main" id="{31081D23-71FA-90A7-E945-6622CADB0B33}"/>
              </a:ext>
            </a:extLst>
          </p:cNvPr>
          <p:cNvSpPr txBox="1"/>
          <p:nvPr/>
        </p:nvSpPr>
        <p:spPr>
          <a:xfrm>
            <a:off x="876301" y="1812702"/>
            <a:ext cx="8269941" cy="46166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hr-HR" sz="2300" dirty="0"/>
              <a:t>Pravne osobe (udruge, zadruge, ustanove i sl.) koje prema posebnim propisima radi ostvarivanja svojih ciljeva, a sukladno odredbama statuta ili drugih općih akata, svoje proizvode prodaju na malo izvan prodavaonica i to na: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hr-HR" sz="2200" dirty="0"/>
              <a:t>štandovima i klupama izvan tržnica na malo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hr-HR" sz="2200" dirty="0"/>
              <a:t>na štandovima i klupama unutar trgovačkih centara, ustanova i sl.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hr-HR" sz="2200" dirty="0"/>
              <a:t>putem kioska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hr-HR" sz="2200" dirty="0"/>
              <a:t>putem prigodnih prodaja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hr-HR" sz="2200" dirty="0"/>
              <a:t>u prostorima kulturnih, sakralnih, obrazovno-pedagoških, znanstvenih i drugih javnih ustanova te prostorima koji se smatraju zaštićenim područjima prirode</a:t>
            </a:r>
          </a:p>
          <a:p>
            <a:pPr marL="430213" indent="-323850" eaLnBrk="1">
              <a:buSzPct val="45000"/>
              <a:buFont typeface="StarSymbol" charset="0"/>
              <a:buChar char="●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endParaRPr lang="hr-HR" altLang="sr-Latn-RS" sz="1800" dirty="0">
              <a:solidFill>
                <a:schemeClr val="tx1"/>
              </a:solidFill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202947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C5E90D-70AD-A2A8-7BEA-6C9C253DE8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zervirano mjesto sadržaja 4">
            <a:extLst>
              <a:ext uri="{FF2B5EF4-FFF2-40B4-BE49-F238E27FC236}">
                <a16:creationId xmlns:a16="http://schemas.microsoft.com/office/drawing/2014/main" id="{6D4A67B0-BA3C-0CBF-A4C2-46D3D6D24B8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06316"/>
            <a:ext cx="12192000" cy="6964316"/>
          </a:xfr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1D17BADE-9104-E674-0022-6A19891CDD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altLang="sr-Latn-RS" dirty="0">
                <a:latin typeface="+mn-lt"/>
              </a:rPr>
              <a:t>Trgovina - MTU</a:t>
            </a:r>
            <a:endParaRPr lang="hr-HR" dirty="0">
              <a:latin typeface="+mn-lt"/>
            </a:endParaRPr>
          </a:p>
        </p:txBody>
      </p:sp>
      <p:sp>
        <p:nvSpPr>
          <p:cNvPr id="4" name="TekstniOkvir 3">
            <a:extLst>
              <a:ext uri="{FF2B5EF4-FFF2-40B4-BE49-F238E27FC236}">
                <a16:creationId xmlns:a16="http://schemas.microsoft.com/office/drawing/2014/main" id="{6AD99201-1461-35B3-A0F4-48CB879C31C9}"/>
              </a:ext>
            </a:extLst>
          </p:cNvPr>
          <p:cNvSpPr txBox="1"/>
          <p:nvPr/>
        </p:nvSpPr>
        <p:spPr>
          <a:xfrm>
            <a:off x="3016624" y="1435167"/>
            <a:ext cx="615875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hr-HR" sz="2400" dirty="0">
              <a:latin typeface="Corbel" panose="020B0503020204020204" pitchFamily="34" charset="0"/>
            </a:endParaRPr>
          </a:p>
        </p:txBody>
      </p:sp>
      <p:sp>
        <p:nvSpPr>
          <p:cNvPr id="6" name="TekstniOkvir 5">
            <a:extLst>
              <a:ext uri="{FF2B5EF4-FFF2-40B4-BE49-F238E27FC236}">
                <a16:creationId xmlns:a16="http://schemas.microsoft.com/office/drawing/2014/main" id="{EF03DE0A-3808-4386-E1E2-DC9F67C1CFA7}"/>
              </a:ext>
            </a:extLst>
          </p:cNvPr>
          <p:cNvSpPr txBox="1"/>
          <p:nvPr/>
        </p:nvSpPr>
        <p:spPr>
          <a:xfrm>
            <a:off x="493059" y="1665999"/>
            <a:ext cx="7978588" cy="35548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49313" lvl="1" indent="-342900">
              <a:buSzPct val="45000"/>
              <a:buFont typeface="Arial" panose="020B0604020202020204" pitchFamily="34" charset="0"/>
              <a:buChar char="•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altLang="sr-Latn-RS" sz="2300" dirty="0"/>
              <a:t>min. tehnički uvjeti kojima moraju udovoljavati prodajni objekt, oprema i sredstva za obavljanje djelatnosti</a:t>
            </a:r>
          </a:p>
          <a:p>
            <a:pPr marL="849313" lvl="1" indent="-342900">
              <a:buSzPct val="45000"/>
              <a:buFont typeface="Arial" panose="020B0604020202020204" pitchFamily="34" charset="0"/>
              <a:buChar char="•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altLang="sr-Latn-RS" sz="2300" dirty="0"/>
              <a:t>opći sanitarni i zdravstveni uvjeti (propisi o hrani)</a:t>
            </a:r>
          </a:p>
          <a:p>
            <a:pPr marL="849313" lvl="1" indent="-342900">
              <a:buSzPct val="45000"/>
              <a:buFont typeface="Arial" panose="020B0604020202020204" pitchFamily="34" charset="0"/>
              <a:buChar char="•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altLang="sr-Latn-RS" sz="2300" dirty="0"/>
              <a:t>prigodna prodaja – ne treba min. tehničke uvjete</a:t>
            </a:r>
          </a:p>
          <a:p>
            <a:pPr marL="849313" lvl="1" indent="-342900">
              <a:buSzPct val="45000"/>
              <a:buFont typeface="Arial" panose="020B0604020202020204" pitchFamily="34" charset="0"/>
              <a:buChar char="•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altLang="sr-Latn-RS" sz="2300" dirty="0"/>
              <a:t>osiguravanje podataka o stanju robe u prodajnom objektu (ime i naziv dobavljača, broj i nadnevak isprave o zaduženju ili </a:t>
            </a:r>
            <a:r>
              <a:rPr lang="hr-HR" altLang="sr-Latn-RS" sz="2300" dirty="0" err="1"/>
              <a:t>razduženju</a:t>
            </a:r>
            <a:r>
              <a:rPr lang="hr-HR" altLang="sr-Latn-RS" sz="2300" dirty="0"/>
              <a:t> robe, naziv, mjerna jedinica i količina robe, prodajna cijena robe, promjena prodajne cijene, zaduženja za vlastitu robu)</a:t>
            </a:r>
          </a:p>
          <a:p>
            <a:pPr marL="430213" indent="-323850" eaLnBrk="1">
              <a:buSzPct val="45000"/>
              <a:buFont typeface="StarSymbol" charset="0"/>
              <a:buChar char="●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endParaRPr lang="hr-HR" altLang="sr-Latn-RS" sz="1800" dirty="0">
              <a:solidFill>
                <a:schemeClr val="tx1"/>
              </a:solidFill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243851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016F99-6BA6-CA24-D4F7-6E167ABE28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zervirano mjesto sadržaja 4">
            <a:extLst>
              <a:ext uri="{FF2B5EF4-FFF2-40B4-BE49-F238E27FC236}">
                <a16:creationId xmlns:a16="http://schemas.microsoft.com/office/drawing/2014/main" id="{239C4E38-E1F8-AB15-D129-6FFD83B8951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06316"/>
            <a:ext cx="12192000" cy="6964316"/>
          </a:xfr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DB4CA04D-9BA7-EDC7-1204-86986A39AA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altLang="sr-Latn-RS" dirty="0">
                <a:latin typeface="+mn-lt"/>
              </a:rPr>
              <a:t>Ugostiteljska djelatnost</a:t>
            </a:r>
            <a:endParaRPr lang="hr-HR" dirty="0">
              <a:latin typeface="+mn-lt"/>
            </a:endParaRPr>
          </a:p>
        </p:txBody>
      </p:sp>
      <p:sp>
        <p:nvSpPr>
          <p:cNvPr id="4" name="TekstniOkvir 3">
            <a:extLst>
              <a:ext uri="{FF2B5EF4-FFF2-40B4-BE49-F238E27FC236}">
                <a16:creationId xmlns:a16="http://schemas.microsoft.com/office/drawing/2014/main" id="{E378B5CB-C0B2-92DA-4B04-E2F79BCAB993}"/>
              </a:ext>
            </a:extLst>
          </p:cNvPr>
          <p:cNvSpPr txBox="1"/>
          <p:nvPr/>
        </p:nvSpPr>
        <p:spPr>
          <a:xfrm>
            <a:off x="3016624" y="1435167"/>
            <a:ext cx="615875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hr-HR" sz="2400" dirty="0">
              <a:latin typeface="Corbel" panose="020B0503020204020204" pitchFamily="34" charset="0"/>
            </a:endParaRPr>
          </a:p>
        </p:txBody>
      </p:sp>
      <p:sp>
        <p:nvSpPr>
          <p:cNvPr id="6" name="TekstniOkvir 5">
            <a:extLst>
              <a:ext uri="{FF2B5EF4-FFF2-40B4-BE49-F238E27FC236}">
                <a16:creationId xmlns:a16="http://schemas.microsoft.com/office/drawing/2014/main" id="{2160B84D-1B22-0276-BED8-52B19FDBAF4E}"/>
              </a:ext>
            </a:extLst>
          </p:cNvPr>
          <p:cNvSpPr txBox="1"/>
          <p:nvPr/>
        </p:nvSpPr>
        <p:spPr>
          <a:xfrm>
            <a:off x="838200" y="2162129"/>
            <a:ext cx="7539318" cy="21390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06363">
              <a:buSzPct val="45000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altLang="sr-Latn-RS" sz="2300" dirty="0"/>
              <a:t>Ugostiteljskom djelatnošću se </a:t>
            </a:r>
            <a:r>
              <a:rPr lang="hr-HR" altLang="sr-Latn-RS" sz="2300" b="1" dirty="0"/>
              <a:t>ne smatra</a:t>
            </a:r>
            <a:r>
              <a:rPr lang="hr-HR" altLang="sr-Latn-RS" sz="2300" dirty="0"/>
              <a:t>: pripremanje i usluživanje toplih i hladnih napitaka, bezalkoholnih pića i jela koje udruge, ustanove i druge neprofitne pravne osobe organiziraju za potrebe svojih djelatnika i članova u svojim poslovnim prostorima</a:t>
            </a:r>
          </a:p>
          <a:p>
            <a:pPr marL="430213" indent="-323850" eaLnBrk="1">
              <a:buSzPct val="45000"/>
              <a:buFont typeface="StarSymbol" charset="0"/>
              <a:buChar char="●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endParaRPr lang="hr-HR" altLang="sr-Latn-RS" sz="1800" dirty="0">
              <a:solidFill>
                <a:schemeClr val="tx1"/>
              </a:solidFill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477174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C6E262-9D60-488D-0669-F03C70698F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zervirano mjesto sadržaja 4">
            <a:extLst>
              <a:ext uri="{FF2B5EF4-FFF2-40B4-BE49-F238E27FC236}">
                <a16:creationId xmlns:a16="http://schemas.microsoft.com/office/drawing/2014/main" id="{8F34487D-FE7A-A9A6-B21F-5CC43F78D04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06316"/>
            <a:ext cx="12192000" cy="6964316"/>
          </a:xfr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B6B7ACEE-0C0A-A8E5-DE38-156C8839C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altLang="sr-Latn-RS" dirty="0">
                <a:latin typeface="+mn-lt"/>
              </a:rPr>
              <a:t>Pružanje usluga u turizmu</a:t>
            </a:r>
            <a:endParaRPr lang="hr-HR" dirty="0">
              <a:latin typeface="+mn-lt"/>
            </a:endParaRPr>
          </a:p>
        </p:txBody>
      </p:sp>
      <p:sp>
        <p:nvSpPr>
          <p:cNvPr id="4" name="TekstniOkvir 3">
            <a:extLst>
              <a:ext uri="{FF2B5EF4-FFF2-40B4-BE49-F238E27FC236}">
                <a16:creationId xmlns:a16="http://schemas.microsoft.com/office/drawing/2014/main" id="{367DE013-552C-0E7A-B8DD-B34CF0C96534}"/>
              </a:ext>
            </a:extLst>
          </p:cNvPr>
          <p:cNvSpPr txBox="1"/>
          <p:nvPr/>
        </p:nvSpPr>
        <p:spPr>
          <a:xfrm>
            <a:off x="3016624" y="1435167"/>
            <a:ext cx="615875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hr-HR" sz="2400" dirty="0">
              <a:latin typeface="Corbel" panose="020B0503020204020204" pitchFamily="34" charset="0"/>
            </a:endParaRPr>
          </a:p>
        </p:txBody>
      </p:sp>
      <p:sp>
        <p:nvSpPr>
          <p:cNvPr id="6" name="TekstniOkvir 5">
            <a:extLst>
              <a:ext uri="{FF2B5EF4-FFF2-40B4-BE49-F238E27FC236}">
                <a16:creationId xmlns:a16="http://schemas.microsoft.com/office/drawing/2014/main" id="{5515916E-ACFD-5AE9-1F01-8D84F92A514A}"/>
              </a:ext>
            </a:extLst>
          </p:cNvPr>
          <p:cNvSpPr txBox="1"/>
          <p:nvPr/>
        </p:nvSpPr>
        <p:spPr>
          <a:xfrm>
            <a:off x="838200" y="2212276"/>
            <a:ext cx="7530353" cy="1785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06363">
              <a:buSzPct val="45000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altLang="sr-Latn-RS" sz="2300" dirty="0"/>
              <a:t>Sindikati, udruge umirovljenika, udruge planinara i slične udruge mogu organizirati putovanje (paket aranžman i izlet) isključivo za svoje članove, s time da paket-aranžman može trajati do 2 dana, uključujući najviše 1 noćenje</a:t>
            </a:r>
          </a:p>
          <a:p>
            <a:pPr marL="430213" indent="-323850" eaLnBrk="1">
              <a:buSzPct val="45000"/>
              <a:buFont typeface="StarSymbol" charset="0"/>
              <a:buChar char="●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endParaRPr lang="hr-HR" altLang="sr-Latn-RS" sz="1800" dirty="0">
              <a:solidFill>
                <a:schemeClr val="tx1"/>
              </a:solidFill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15911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8CB0D8-C593-F873-9230-799C82E2F5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zervirano mjesto sadržaja 4">
            <a:extLst>
              <a:ext uri="{FF2B5EF4-FFF2-40B4-BE49-F238E27FC236}">
                <a16:creationId xmlns:a16="http://schemas.microsoft.com/office/drawing/2014/main" id="{DC85E57B-FD80-73A5-1CF4-E4B19938D17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06316"/>
            <a:ext cx="12192000" cy="6964316"/>
          </a:xfr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83D144A9-BA8D-ED93-0F14-E09E2252A5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altLang="sr-Latn-RS" dirty="0">
                <a:latin typeface="+mn-lt"/>
              </a:rPr>
              <a:t>Registar neprofitnih organizacija-RNO</a:t>
            </a:r>
            <a:endParaRPr lang="hr-HR" dirty="0">
              <a:latin typeface="+mn-lt"/>
            </a:endParaRPr>
          </a:p>
        </p:txBody>
      </p:sp>
      <p:sp>
        <p:nvSpPr>
          <p:cNvPr id="7" name="TekstniOkvir 6">
            <a:extLst>
              <a:ext uri="{FF2B5EF4-FFF2-40B4-BE49-F238E27FC236}">
                <a16:creationId xmlns:a16="http://schemas.microsoft.com/office/drawing/2014/main" id="{6611C101-3235-F4EB-7100-50AD336E0551}"/>
              </a:ext>
            </a:extLst>
          </p:cNvPr>
          <p:cNvSpPr txBox="1"/>
          <p:nvPr/>
        </p:nvSpPr>
        <p:spPr>
          <a:xfrm>
            <a:off x="838200" y="1912221"/>
            <a:ext cx="8337176" cy="39087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30213" indent="-323850">
              <a:buSzPct val="45000"/>
              <a:buFont typeface="StarSymbol" charset="0"/>
              <a:buChar char="●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sz="2300" dirty="0">
                <a:latin typeface="Corbel" panose="020B0503020204020204" pitchFamily="34" charset="0"/>
              </a:rPr>
              <a:t>središnji izvor podataka o neprofitnoj organizaciji potrebnih za utvrđivanje i praćenje obveza sastavljanja i podnošenja financijskih izvještaja, utvrđivanje financijskog položaja i poslovanja te namjenskog korištenja sredstava proračuna (vodi ga Ministarstvo financija)</a:t>
            </a:r>
          </a:p>
          <a:p>
            <a:pPr marL="430213" lvl="0" indent="-323850">
              <a:buSzPct val="45000"/>
              <a:buFont typeface="StarSymbol" charset="0"/>
              <a:buChar char="●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sz="2300" dirty="0"/>
              <a:t>nemogućnost dobivanja sredstava iz državnog proračuna i proračuna JL(R)S-a ako organizacija nema RNO broj</a:t>
            </a:r>
          </a:p>
          <a:p>
            <a:pPr marL="430213" lvl="0" indent="-323850">
              <a:buSzPct val="45000"/>
              <a:buFont typeface="StarSymbol" charset="0"/>
              <a:buChar char="●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sz="2300" dirty="0"/>
              <a:t>rok za upis novoosnovane udruge - 30 dana od upisa u matični registar; rok za upis promjene-7 radnih dana</a:t>
            </a:r>
          </a:p>
          <a:p>
            <a:pPr marL="430213" indent="-323850">
              <a:buSzPct val="45000"/>
              <a:buFont typeface="StarSymbol" charset="0"/>
              <a:buChar char="●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sz="2300" dirty="0"/>
              <a:t>https://banovac.mfin.hr/rnoprt/</a:t>
            </a:r>
          </a:p>
          <a:p>
            <a:pPr marL="430213" lvl="0" indent="-323850" eaLnBrk="1">
              <a:buSzPct val="45000"/>
              <a:buFont typeface="StarSymbol" charset="0"/>
              <a:buChar char="●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endParaRPr lang="hr-HR" altLang="sr-Latn-RS" sz="1800" dirty="0">
              <a:solidFill>
                <a:schemeClr val="tx1"/>
              </a:solidFill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785955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7F1D81-0BB6-5823-F0C8-4ADA085BB2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zervirano mjesto sadržaja 4">
            <a:extLst>
              <a:ext uri="{FF2B5EF4-FFF2-40B4-BE49-F238E27FC236}">
                <a16:creationId xmlns:a16="http://schemas.microsoft.com/office/drawing/2014/main" id="{553E9B21-1595-ADE1-8CDF-CD4E83D4B54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06316"/>
            <a:ext cx="12192000" cy="6964316"/>
          </a:xfr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BBAF13B1-119A-A3CB-0E50-2D74876128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altLang="sr-Latn-RS" dirty="0">
                <a:latin typeface="+mn-lt"/>
              </a:rPr>
              <a:t>PDV ID broj</a:t>
            </a:r>
            <a:endParaRPr lang="hr-HR" dirty="0">
              <a:latin typeface="+mn-lt"/>
            </a:endParaRPr>
          </a:p>
        </p:txBody>
      </p:sp>
      <p:sp>
        <p:nvSpPr>
          <p:cNvPr id="4" name="TekstniOkvir 3">
            <a:extLst>
              <a:ext uri="{FF2B5EF4-FFF2-40B4-BE49-F238E27FC236}">
                <a16:creationId xmlns:a16="http://schemas.microsoft.com/office/drawing/2014/main" id="{95AEDB86-27B4-4944-6DD7-609E1BC0E93E}"/>
              </a:ext>
            </a:extLst>
          </p:cNvPr>
          <p:cNvSpPr txBox="1"/>
          <p:nvPr/>
        </p:nvSpPr>
        <p:spPr>
          <a:xfrm>
            <a:off x="3016624" y="1435167"/>
            <a:ext cx="615875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hr-HR" sz="2400" dirty="0">
              <a:latin typeface="Corbel" panose="020B0503020204020204" pitchFamily="34" charset="0"/>
            </a:endParaRPr>
          </a:p>
        </p:txBody>
      </p:sp>
      <p:sp>
        <p:nvSpPr>
          <p:cNvPr id="6" name="TekstniOkvir 5">
            <a:extLst>
              <a:ext uri="{FF2B5EF4-FFF2-40B4-BE49-F238E27FC236}">
                <a16:creationId xmlns:a16="http://schemas.microsoft.com/office/drawing/2014/main" id="{E1B7DF81-53E9-B742-1261-1DC9FE3FF9AF}"/>
              </a:ext>
            </a:extLst>
          </p:cNvPr>
          <p:cNvSpPr txBox="1"/>
          <p:nvPr/>
        </p:nvSpPr>
        <p:spPr>
          <a:xfrm>
            <a:off x="475130" y="1665999"/>
            <a:ext cx="7996518" cy="50475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49263" indent="-342900">
              <a:buSzPct val="45000"/>
              <a:buFont typeface="Arial" panose="020B0604020202020204" pitchFamily="34" charset="0"/>
              <a:buChar char="•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sz="2300" dirty="0"/>
              <a:t>udruge koje </a:t>
            </a:r>
            <a:r>
              <a:rPr lang="hr-HR" sz="2300" b="1" dirty="0"/>
              <a:t>nisu u sustavu PDV-a</a:t>
            </a:r>
            <a:r>
              <a:rPr lang="hr-HR" sz="2300" dirty="0"/>
              <a:t>, ali primaju </a:t>
            </a:r>
            <a:r>
              <a:rPr lang="hr-HR" sz="2300" b="1" dirty="0"/>
              <a:t>usluge od dobavljača iz EU</a:t>
            </a:r>
            <a:r>
              <a:rPr lang="hr-HR" sz="2300" dirty="0"/>
              <a:t>, obvezne su zatražiti </a:t>
            </a:r>
            <a:r>
              <a:rPr lang="hr-HR" sz="2300" b="1" dirty="0"/>
              <a:t>PDV ID broj</a:t>
            </a:r>
            <a:r>
              <a:rPr lang="hr-HR" sz="2300" dirty="0"/>
              <a:t> prema članku 77. Zakona o PDV-u.</a:t>
            </a:r>
          </a:p>
          <a:p>
            <a:pPr marL="449263" indent="-342900">
              <a:buSzPct val="45000"/>
              <a:buFont typeface="Arial" panose="020B0604020202020204" pitchFamily="34" charset="0"/>
              <a:buChar char="•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sz="2300" dirty="0"/>
              <a:t>udruga plaća pretplatu na </a:t>
            </a:r>
            <a:r>
              <a:rPr lang="hr-HR" sz="2300" b="1" dirty="0"/>
              <a:t>Meta (Facebook / Instagram </a:t>
            </a:r>
            <a:r>
              <a:rPr lang="hr-HR" sz="2300" b="1" dirty="0" err="1"/>
              <a:t>Ads</a:t>
            </a:r>
            <a:r>
              <a:rPr lang="hr-HR" sz="2300" b="1" dirty="0"/>
              <a:t>)</a:t>
            </a:r>
            <a:r>
              <a:rPr lang="hr-HR" sz="2300" dirty="0"/>
              <a:t> ili druge digitalne usluge (Google, Microsoft, Zoom i sl.) iz EU.</a:t>
            </a:r>
          </a:p>
          <a:p>
            <a:endParaRPr lang="hr-HR" sz="2300" dirty="0"/>
          </a:p>
          <a:p>
            <a:r>
              <a:rPr lang="hr-HR" sz="2300" dirty="0"/>
              <a:t>Iako udruga nije obveznik PDV-a, mora: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hr-HR" sz="2300" dirty="0"/>
              <a:t>zatražiti PDV ID broj kod Porezne uprave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hr-HR" sz="2300" dirty="0"/>
              <a:t>obračunati i platiti hrvatski PDV 25% na primljenu uslugu (reverse </a:t>
            </a:r>
            <a:r>
              <a:rPr lang="hr-HR" sz="2300" dirty="0" err="1"/>
              <a:t>charge</a:t>
            </a:r>
            <a:r>
              <a:rPr lang="hr-HR" sz="2300" dirty="0"/>
              <a:t>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pl-PL" sz="2300" dirty="0"/>
              <a:t>podnijeti obrazac </a:t>
            </a:r>
            <a:r>
              <a:rPr lang="pl-PL" sz="2300" b="1" dirty="0"/>
              <a:t>PDV</a:t>
            </a:r>
            <a:r>
              <a:rPr lang="pl-PL" sz="2300" dirty="0"/>
              <a:t> za transakcije iz EU</a:t>
            </a:r>
            <a:endParaRPr lang="hr-HR" sz="2300" dirty="0"/>
          </a:p>
          <a:p>
            <a:pPr marL="563563" indent="-457200">
              <a:buSzPct val="45000"/>
              <a:buFontTx/>
              <a:buChar char="-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endParaRPr lang="hr-HR" altLang="sr-Latn-RS" sz="2300" dirty="0">
              <a:solidFill>
                <a:srgbClr val="4C4C4C"/>
              </a:solidFill>
            </a:endParaRPr>
          </a:p>
          <a:p>
            <a:pPr marL="563563" indent="-457200">
              <a:buSzPct val="45000"/>
              <a:buFontTx/>
              <a:buChar char="-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endParaRPr lang="hr-HR" altLang="sr-Latn-RS" sz="2800" dirty="0">
              <a:solidFill>
                <a:srgbClr val="4C4C4C"/>
              </a:solidFill>
            </a:endParaRPr>
          </a:p>
          <a:p>
            <a:pPr marL="430213" indent="-323850" eaLnBrk="1">
              <a:buSzPct val="45000"/>
              <a:buFont typeface="StarSymbol" charset="0"/>
              <a:buChar char="●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endParaRPr lang="hr-HR" altLang="sr-Latn-RS" sz="1800" dirty="0">
              <a:solidFill>
                <a:schemeClr val="tx1"/>
              </a:solidFill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406201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59D629-2FC4-EA24-D33E-948639F20D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zervirano mjesto sadržaja 4">
            <a:extLst>
              <a:ext uri="{FF2B5EF4-FFF2-40B4-BE49-F238E27FC236}">
                <a16:creationId xmlns:a16="http://schemas.microsoft.com/office/drawing/2014/main" id="{ECB72D1D-17E7-7460-905E-101FE347039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06316"/>
            <a:ext cx="12192000" cy="6964316"/>
          </a:xfr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3641964B-1180-616A-FA18-F9FF0128F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altLang="sr-Latn-RS" dirty="0" err="1">
                <a:latin typeface="+mn-lt"/>
              </a:rPr>
              <a:t>MIKROeRAČUN</a:t>
            </a:r>
            <a:endParaRPr lang="hr-HR" dirty="0">
              <a:latin typeface="+mn-lt"/>
            </a:endParaRPr>
          </a:p>
        </p:txBody>
      </p:sp>
      <p:sp>
        <p:nvSpPr>
          <p:cNvPr id="4" name="TekstniOkvir 3">
            <a:extLst>
              <a:ext uri="{FF2B5EF4-FFF2-40B4-BE49-F238E27FC236}">
                <a16:creationId xmlns:a16="http://schemas.microsoft.com/office/drawing/2014/main" id="{16E9FF8D-72CA-E729-F6CB-C688FDFD07FA}"/>
              </a:ext>
            </a:extLst>
          </p:cNvPr>
          <p:cNvSpPr txBox="1"/>
          <p:nvPr/>
        </p:nvSpPr>
        <p:spPr>
          <a:xfrm>
            <a:off x="3016624" y="1435167"/>
            <a:ext cx="615875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hr-HR" sz="2400" dirty="0">
              <a:latin typeface="Corbel" panose="020B0503020204020204" pitchFamily="34" charset="0"/>
            </a:endParaRPr>
          </a:p>
        </p:txBody>
      </p:sp>
      <p:sp>
        <p:nvSpPr>
          <p:cNvPr id="6" name="TekstniOkvir 5">
            <a:extLst>
              <a:ext uri="{FF2B5EF4-FFF2-40B4-BE49-F238E27FC236}">
                <a16:creationId xmlns:a16="http://schemas.microsoft.com/office/drawing/2014/main" id="{CE6D3DF0-2251-6F2E-4C6D-14114AB58EAD}"/>
              </a:ext>
            </a:extLst>
          </p:cNvPr>
          <p:cNvSpPr txBox="1"/>
          <p:nvPr/>
        </p:nvSpPr>
        <p:spPr>
          <a:xfrm>
            <a:off x="475130" y="1665999"/>
            <a:ext cx="7996518" cy="46935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49263" indent="-342900">
              <a:buSzPct val="45000"/>
              <a:buFont typeface="Arial" panose="020B0604020202020204" pitchFamily="34" charset="0"/>
              <a:buChar char="•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sz="2300" dirty="0"/>
              <a:t>besplatna aplikacija za razmjenu (izdavanje i zaprimanje) </a:t>
            </a:r>
            <a:r>
              <a:rPr lang="hr-HR" sz="2300" dirty="0" err="1"/>
              <a:t>eRačuna</a:t>
            </a:r>
            <a:r>
              <a:rPr lang="hr-HR" sz="2300" dirty="0"/>
              <a:t> i fiskalizaciju istih po samom zaprimanju/izdavanju </a:t>
            </a:r>
            <a:r>
              <a:rPr lang="hr-HR" sz="2300" dirty="0" err="1"/>
              <a:t>eRačuna</a:t>
            </a:r>
            <a:r>
              <a:rPr lang="hr-HR" sz="2300" dirty="0"/>
              <a:t> </a:t>
            </a:r>
          </a:p>
          <a:p>
            <a:pPr marL="449263" indent="-342900">
              <a:buSzPct val="45000"/>
              <a:buFont typeface="Arial" panose="020B0604020202020204" pitchFamily="34" charset="0"/>
              <a:buChar char="•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sz="2300" dirty="0"/>
              <a:t>namijenjena je poreznim obveznicima za pregled, zaprimanje i izdavanje </a:t>
            </a:r>
            <a:r>
              <a:rPr lang="hr-HR" sz="2300" dirty="0" err="1"/>
              <a:t>eRačuna</a:t>
            </a:r>
            <a:r>
              <a:rPr lang="hr-HR" sz="2300" dirty="0"/>
              <a:t>, arhivu ulaznih računa i automatsku fiskalizaciju. </a:t>
            </a:r>
          </a:p>
          <a:p>
            <a:pPr marL="449263" indent="-342900">
              <a:buSzPct val="45000"/>
              <a:buFont typeface="Arial" panose="020B0604020202020204" pitchFamily="34" charset="0"/>
              <a:buChar char="•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endParaRPr lang="hr-HR" altLang="sr-Latn-RS" sz="2300" dirty="0">
              <a:hlinkClick r:id="rId4" action="ppaction://hlinkfile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449263" indent="-342900">
              <a:buSzPct val="45000"/>
              <a:buFont typeface="Arial" panose="020B0604020202020204" pitchFamily="34" charset="0"/>
              <a:buChar char="•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altLang="sr-Latn-RS" sz="2300" dirty="0">
                <a:hlinkClick r:id="rId4" action="ppaction://hlinkfil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file:///C:/Users/Korisnik/Downloads/Korisni%C4%8Dke%20upute%20aplikacija%20MIKROeRA%C4%8CUN_v1.0.pdf</a:t>
            </a:r>
            <a:endParaRPr lang="hr-HR" altLang="sr-Latn-RS" sz="2300" dirty="0"/>
          </a:p>
          <a:p>
            <a:pPr marL="449263" indent="-342900">
              <a:buSzPct val="45000"/>
              <a:buFont typeface="Arial" panose="020B0604020202020204" pitchFamily="34" charset="0"/>
              <a:buChar char="•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altLang="sr-Latn-RS" sz="2300" dirty="0"/>
              <a:t>file:///C:/Users/Korisnik/Downloads/Mikroera%C4%8Dun_v7.pdf</a:t>
            </a:r>
          </a:p>
          <a:p>
            <a:pPr marL="563563" indent="-457200">
              <a:buSzPct val="45000"/>
              <a:buFont typeface="Arial" panose="020B0604020202020204" pitchFamily="34" charset="0"/>
              <a:buChar char="•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endParaRPr lang="hr-HR" altLang="sr-Latn-RS" sz="2800" dirty="0">
              <a:solidFill>
                <a:srgbClr val="4C4C4C"/>
              </a:solidFill>
            </a:endParaRPr>
          </a:p>
          <a:p>
            <a:pPr marL="430213" indent="-323850" eaLnBrk="1">
              <a:buSzPct val="45000"/>
              <a:buFont typeface="StarSymbol" charset="0"/>
              <a:buChar char="●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endParaRPr lang="hr-HR" altLang="sr-Latn-RS" sz="1800" dirty="0">
              <a:solidFill>
                <a:schemeClr val="tx1"/>
              </a:solidFill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568388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3FBD95-06BB-ECB7-70C8-63A86A0892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zervirano mjesto sadržaja 4">
            <a:extLst>
              <a:ext uri="{FF2B5EF4-FFF2-40B4-BE49-F238E27FC236}">
                <a16:creationId xmlns:a16="http://schemas.microsoft.com/office/drawing/2014/main" id="{7C721DEA-32E6-DDCA-69EE-CD568BCD685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06316"/>
            <a:ext cx="12192000" cy="6964316"/>
          </a:xfr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E4B50200-39D2-10F0-847D-C72CBE1AEE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>
                <a:latin typeface="+mn-lt"/>
              </a:rPr>
              <a:t>Kontakt</a:t>
            </a:r>
          </a:p>
        </p:txBody>
      </p:sp>
      <p:sp>
        <p:nvSpPr>
          <p:cNvPr id="4" name="TekstniOkvir 3">
            <a:extLst>
              <a:ext uri="{FF2B5EF4-FFF2-40B4-BE49-F238E27FC236}">
                <a16:creationId xmlns:a16="http://schemas.microsoft.com/office/drawing/2014/main" id="{58CB0777-EA9A-826E-3A6C-83D22AB732EA}"/>
              </a:ext>
            </a:extLst>
          </p:cNvPr>
          <p:cNvSpPr txBox="1"/>
          <p:nvPr/>
        </p:nvSpPr>
        <p:spPr>
          <a:xfrm>
            <a:off x="3016624" y="1435167"/>
            <a:ext cx="615875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hr-HR" sz="2400" dirty="0">
              <a:latin typeface="Corbel" panose="020B0503020204020204" pitchFamily="34" charset="0"/>
            </a:endParaRPr>
          </a:p>
        </p:txBody>
      </p:sp>
      <p:sp>
        <p:nvSpPr>
          <p:cNvPr id="6" name="TekstniOkvir 5">
            <a:extLst>
              <a:ext uri="{FF2B5EF4-FFF2-40B4-BE49-F238E27FC236}">
                <a16:creationId xmlns:a16="http://schemas.microsoft.com/office/drawing/2014/main" id="{147D6C43-1B4C-18C5-2ABB-A317E8552CEE}"/>
              </a:ext>
            </a:extLst>
          </p:cNvPr>
          <p:cNvSpPr txBox="1"/>
          <p:nvPr/>
        </p:nvSpPr>
        <p:spPr>
          <a:xfrm>
            <a:off x="475130" y="1612211"/>
            <a:ext cx="7996518" cy="43396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63563" lvl="1">
              <a:buSzPct val="45000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sz="2300" dirty="0"/>
              <a:t>Sandra Magdalenić</a:t>
            </a:r>
          </a:p>
          <a:p>
            <a:pPr marL="563563" lvl="1">
              <a:buSzPct val="45000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endParaRPr lang="hr-HR" altLang="sr-Latn-RS" sz="2300" dirty="0"/>
          </a:p>
          <a:p>
            <a:pPr marL="563563" lvl="1">
              <a:buSzPct val="45000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altLang="sr-Latn-RS" sz="2300" dirty="0"/>
              <a:t>ACT Konto d.o.o.</a:t>
            </a:r>
          </a:p>
          <a:p>
            <a:pPr marL="563563" lvl="1">
              <a:buSzPct val="45000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altLang="sr-Latn-RS" sz="2300" dirty="0"/>
              <a:t>Dr. Ivana Novaka 38, Čakovec</a:t>
            </a:r>
          </a:p>
          <a:p>
            <a:pPr marL="563563" lvl="1">
              <a:buSzPct val="45000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endParaRPr lang="hr-HR" altLang="sr-Latn-RS" sz="2300" dirty="0"/>
          </a:p>
          <a:p>
            <a:pPr marL="563563" lvl="1">
              <a:buSzPct val="45000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altLang="sr-Latn-RS" sz="2300" dirty="0"/>
              <a:t>TEL: 040/500-872</a:t>
            </a:r>
          </a:p>
          <a:p>
            <a:pPr marL="563563" lvl="1">
              <a:buSzPct val="45000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altLang="sr-Latn-RS" sz="2300" dirty="0"/>
              <a:t>Mail: info@act-konto.hr</a:t>
            </a:r>
          </a:p>
          <a:p>
            <a:pPr marL="563563" lvl="1">
              <a:buSzPct val="45000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endParaRPr lang="hr-HR" altLang="sr-Latn-RS" sz="2300" dirty="0"/>
          </a:p>
          <a:p>
            <a:pPr marL="563563" lvl="1">
              <a:buSzPct val="45000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endParaRPr lang="hr-HR" altLang="sr-Latn-RS" sz="2300" dirty="0"/>
          </a:p>
          <a:p>
            <a:pPr marL="563563" lvl="1">
              <a:buSzPct val="45000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altLang="sr-Latn-RS" sz="2300" dirty="0"/>
              <a:t>HVALA NA PAŽNJI</a:t>
            </a:r>
          </a:p>
          <a:p>
            <a:pPr marL="1020763" lvl="1" indent="-457200">
              <a:buSzPct val="45000"/>
              <a:buFontTx/>
              <a:buChar char="-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endParaRPr lang="hr-HR" altLang="sr-Latn-RS" sz="2800" dirty="0">
              <a:solidFill>
                <a:srgbClr val="4C4C4C"/>
              </a:solidFill>
            </a:endParaRPr>
          </a:p>
          <a:p>
            <a:pPr marL="430213" indent="-323850" eaLnBrk="1">
              <a:buSzPct val="45000"/>
              <a:buFont typeface="StarSymbol" charset="0"/>
              <a:buChar char="●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endParaRPr lang="hr-HR" altLang="sr-Latn-RS" sz="1800" dirty="0">
              <a:solidFill>
                <a:schemeClr val="tx1"/>
              </a:solidFill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51937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6FF773-AF72-3180-333B-1FEC0AC729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zervirano mjesto sadržaja 4">
            <a:extLst>
              <a:ext uri="{FF2B5EF4-FFF2-40B4-BE49-F238E27FC236}">
                <a16:creationId xmlns:a16="http://schemas.microsoft.com/office/drawing/2014/main" id="{50101116-C739-530C-ADA2-03F2C769D50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06316"/>
            <a:ext cx="12192000" cy="6964316"/>
          </a:xfr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1E9C70C0-5023-959E-6DDC-0CB6D3B563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altLang="sr-Latn-RS" dirty="0">
                <a:latin typeface="+mn-lt"/>
              </a:rPr>
              <a:t>Odluka o vođenju jednostavnog knjigovodstva i primjeni novčanog računovodstvenog načela</a:t>
            </a:r>
            <a:endParaRPr lang="hr-HR" dirty="0">
              <a:latin typeface="+mn-lt"/>
            </a:endParaRPr>
          </a:p>
        </p:txBody>
      </p:sp>
      <p:sp>
        <p:nvSpPr>
          <p:cNvPr id="4" name="TekstniOkvir 3">
            <a:extLst>
              <a:ext uri="{FF2B5EF4-FFF2-40B4-BE49-F238E27FC236}">
                <a16:creationId xmlns:a16="http://schemas.microsoft.com/office/drawing/2014/main" id="{8269A13F-B3FF-4434-078D-B3176B7E1DD9}"/>
              </a:ext>
            </a:extLst>
          </p:cNvPr>
          <p:cNvSpPr txBox="1"/>
          <p:nvPr/>
        </p:nvSpPr>
        <p:spPr>
          <a:xfrm>
            <a:off x="838200" y="2162129"/>
            <a:ext cx="8337176" cy="36471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hr-HR" sz="2300" dirty="0">
                <a:latin typeface="Corbel" panose="020B0503020204020204" pitchFamily="34" charset="0"/>
              </a:rPr>
              <a:t>uvjet: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hr-HR" sz="2300" dirty="0">
                <a:latin typeface="Corbel" panose="020B0503020204020204" pitchFamily="34" charset="0"/>
              </a:rPr>
              <a:t>imovina u prethodne 3 godine uzastopno manja od 30.526,25 EUR godišnje i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hr-HR" sz="2300" dirty="0">
                <a:latin typeface="Corbel" panose="020B0503020204020204" pitchFamily="34" charset="0"/>
              </a:rPr>
              <a:t>godišnji prihod u prethodne 3 godine uzastopno manji od 30.526,25 EUR godišnje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300" dirty="0">
                <a:latin typeface="Corbel" panose="020B0503020204020204" pitchFamily="34" charset="0"/>
              </a:rPr>
              <a:t>donosi se do predaje godišnjih financijskih izvještaja za prethodnu poslovnu godinu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hr-HR" sz="2300" dirty="0">
                <a:latin typeface="Corbel" panose="020B0503020204020204" pitchFamily="34" charset="0"/>
              </a:rPr>
              <a:t>dobrovoljno vođenje dvojnog knjigovodstva – obaveza dostavljanja financijskih izvještaja</a:t>
            </a:r>
          </a:p>
          <a:p>
            <a:endParaRPr lang="hr-HR" sz="2400" dirty="0"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54973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74FA26-58AE-DA51-1BB3-1B579119A1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zervirano mjesto sadržaja 4">
            <a:extLst>
              <a:ext uri="{FF2B5EF4-FFF2-40B4-BE49-F238E27FC236}">
                <a16:creationId xmlns:a16="http://schemas.microsoft.com/office/drawing/2014/main" id="{ED8914C0-22A9-2C81-1E2B-870E8F2A204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06316"/>
            <a:ext cx="12192000" cy="6964316"/>
          </a:xfr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ED12E70D-58CC-8523-0E39-40414926E9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altLang="sr-Latn-RS" dirty="0">
                <a:latin typeface="+mn-lt"/>
              </a:rPr>
              <a:t>Čuvanje</a:t>
            </a:r>
            <a:r>
              <a:rPr lang="hr-HR" altLang="sr-Latn-RS" dirty="0">
                <a:latin typeface="Corbel" panose="020B0503020204020204" pitchFamily="34" charset="0"/>
              </a:rPr>
              <a:t> poslovnih knjiga</a:t>
            </a:r>
            <a:endParaRPr lang="hr-HR" dirty="0">
              <a:latin typeface="Corbel" panose="020B0503020204020204" pitchFamily="34" charset="0"/>
            </a:endParaRPr>
          </a:p>
        </p:txBody>
      </p:sp>
      <p:sp>
        <p:nvSpPr>
          <p:cNvPr id="6" name="TekstniOkvir 5">
            <a:extLst>
              <a:ext uri="{FF2B5EF4-FFF2-40B4-BE49-F238E27FC236}">
                <a16:creationId xmlns:a16="http://schemas.microsoft.com/office/drawing/2014/main" id="{D3DA7CCF-9524-1A9C-DAFC-F506078F16EA}"/>
              </a:ext>
            </a:extLst>
          </p:cNvPr>
          <p:cNvSpPr txBox="1"/>
          <p:nvPr/>
        </p:nvSpPr>
        <p:spPr>
          <a:xfrm>
            <a:off x="905435" y="2189220"/>
            <a:ext cx="8269941" cy="25699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30213" indent="-323850" eaLnBrk="1">
              <a:buSzPct val="45000"/>
              <a:buFont typeface="StarSymbol" charset="0"/>
              <a:buChar char="●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altLang="sr-Latn-RS" sz="2300" dirty="0"/>
              <a:t>a</a:t>
            </a:r>
            <a:r>
              <a:rPr lang="hr-HR" altLang="sr-Latn-RS" sz="2300" dirty="0">
                <a:solidFill>
                  <a:schemeClr val="tx1"/>
                </a:solidFill>
              </a:rPr>
              <a:t>ko se ne mogu elektronski zaštititi na kraju poslovne godine – ispis i uvez u roku od 120 dana od završetka poslovne godine uz potpis zakonskog zastupnika</a:t>
            </a:r>
          </a:p>
          <a:p>
            <a:pPr marL="430213" indent="-323850" eaLnBrk="1">
              <a:buSzPct val="45000"/>
              <a:buFont typeface="StarSymbol" charset="0"/>
              <a:buChar char="●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altLang="sr-Latn-RS" sz="2300" dirty="0"/>
              <a:t>k</a:t>
            </a:r>
            <a:r>
              <a:rPr lang="hr-HR" altLang="sr-Latn-RS" sz="2300" dirty="0">
                <a:solidFill>
                  <a:schemeClr val="tx1"/>
                </a:solidFill>
              </a:rPr>
              <a:t>njiga primitaka i izdataka – 11 godina</a:t>
            </a:r>
          </a:p>
          <a:p>
            <a:pPr marL="430213" indent="-323850" eaLnBrk="1">
              <a:buSzPct val="45000"/>
              <a:buFont typeface="StarSymbol" charset="0"/>
              <a:buChar char="●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sz="2300" dirty="0"/>
              <a:t>k</a:t>
            </a:r>
            <a:r>
              <a:rPr lang="hr-HR" sz="2300" dirty="0">
                <a:solidFill>
                  <a:schemeClr val="tx1"/>
                </a:solidFill>
              </a:rPr>
              <a:t>njiga blagajne, knjiga ulaznih računa, knjiga izlaznih računa i popis dugotrajne nefinancijske imovine – 7 godina</a:t>
            </a:r>
          </a:p>
          <a:p>
            <a:pPr marL="430213" indent="-323850" eaLnBrk="1">
              <a:buSzPct val="45000"/>
              <a:buFont typeface="StarSymbol" charset="0"/>
              <a:buChar char="●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altLang="sr-Latn-RS" sz="2300" dirty="0"/>
              <a:t>f</a:t>
            </a:r>
            <a:r>
              <a:rPr lang="hr-HR" altLang="sr-Latn-RS" sz="2300" dirty="0">
                <a:solidFill>
                  <a:schemeClr val="tx1"/>
                </a:solidFill>
              </a:rPr>
              <a:t>inancijski izvještaji i plaće - trajno</a:t>
            </a:r>
          </a:p>
        </p:txBody>
      </p:sp>
    </p:spTree>
    <p:extLst>
      <p:ext uri="{BB962C8B-B14F-4D97-AF65-F5344CB8AC3E}">
        <p14:creationId xmlns:p14="http://schemas.microsoft.com/office/powerpoint/2010/main" val="17221857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D8C43F-313D-6C6B-5736-204942AEA3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zervirano mjesto sadržaja 4">
            <a:extLst>
              <a:ext uri="{FF2B5EF4-FFF2-40B4-BE49-F238E27FC236}">
                <a16:creationId xmlns:a16="http://schemas.microsoft.com/office/drawing/2014/main" id="{E1FE873A-A08B-CB24-6DD4-93D17D88A9D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06316"/>
            <a:ext cx="12192000" cy="6964316"/>
          </a:xfr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1509FF70-589B-6D53-532B-46EF439336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altLang="sr-Latn-RS" dirty="0">
                <a:latin typeface="+mn-lt"/>
              </a:rPr>
              <a:t>Koji izvještaji se predaju?</a:t>
            </a:r>
            <a:endParaRPr lang="hr-HR" dirty="0">
              <a:latin typeface="+mn-lt"/>
            </a:endParaRPr>
          </a:p>
        </p:txBody>
      </p:sp>
      <p:sp>
        <p:nvSpPr>
          <p:cNvPr id="4" name="TekstniOkvir 3">
            <a:extLst>
              <a:ext uri="{FF2B5EF4-FFF2-40B4-BE49-F238E27FC236}">
                <a16:creationId xmlns:a16="http://schemas.microsoft.com/office/drawing/2014/main" id="{D2D7D587-F8C0-50EF-ABEF-DF6B3F651C16}"/>
              </a:ext>
            </a:extLst>
          </p:cNvPr>
          <p:cNvSpPr txBox="1"/>
          <p:nvPr/>
        </p:nvSpPr>
        <p:spPr>
          <a:xfrm>
            <a:off x="3016624" y="1435167"/>
            <a:ext cx="615875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hr-HR" sz="2400" dirty="0">
              <a:latin typeface="Corbel" panose="020B0503020204020204" pitchFamily="34" charset="0"/>
            </a:endParaRPr>
          </a:p>
        </p:txBody>
      </p:sp>
      <p:sp>
        <p:nvSpPr>
          <p:cNvPr id="6" name="TekstniOkvir 5">
            <a:extLst>
              <a:ext uri="{FF2B5EF4-FFF2-40B4-BE49-F238E27FC236}">
                <a16:creationId xmlns:a16="http://schemas.microsoft.com/office/drawing/2014/main" id="{E4BDD4CC-D964-CDCD-C608-BCE970AEDB24}"/>
              </a:ext>
            </a:extLst>
          </p:cNvPr>
          <p:cNvSpPr txBox="1"/>
          <p:nvPr/>
        </p:nvSpPr>
        <p:spPr>
          <a:xfrm>
            <a:off x="838200" y="2189220"/>
            <a:ext cx="8337176" cy="32008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hr-HR" sz="2300" dirty="0"/>
              <a:t>godišnji financijski izvještaj o primicima i izdacima (GPRIZNPF) – javna objava kroz RNO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300" dirty="0"/>
              <a:t>izvještaj o potrošnji proračunskih sredstava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hr-HR" sz="2300" dirty="0"/>
              <a:t>izjava o neaktivnosti – nema poslovnih događaja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hr-HR" sz="2300" dirty="0">
                <a:hlinkClick r:id="rId4"/>
              </a:rPr>
              <a:t>link</a:t>
            </a:r>
            <a:endParaRPr lang="hr-HR" sz="23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hr-HR" sz="2300" dirty="0"/>
              <a:t>rok za predaju: 28.02.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300" dirty="0"/>
              <a:t>neprofitna organizacija prve tri godine od osnivanja obvezna je voditi dvojno knjigovodstvo</a:t>
            </a:r>
          </a:p>
          <a:p>
            <a:pPr marL="430213" indent="-323850" eaLnBrk="1">
              <a:buSzPct val="45000"/>
              <a:buFont typeface="StarSymbol" charset="0"/>
              <a:buChar char="●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endParaRPr lang="hr-HR" altLang="sr-Latn-RS" sz="1800" dirty="0">
              <a:solidFill>
                <a:schemeClr val="tx1"/>
              </a:solidFill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92492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402280-A78D-AE17-104B-2AC7C14EF6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zervirano mjesto sadržaja 4">
            <a:extLst>
              <a:ext uri="{FF2B5EF4-FFF2-40B4-BE49-F238E27FC236}">
                <a16:creationId xmlns:a16="http://schemas.microsoft.com/office/drawing/2014/main" id="{773B96C8-3FCF-95E5-8654-8ABFD555322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06316"/>
            <a:ext cx="12192000" cy="6964316"/>
          </a:xfr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66DDDE83-A454-2A2D-E09C-9B0C6955C7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altLang="sr-Latn-RS" dirty="0">
                <a:latin typeface="+mn-lt"/>
              </a:rPr>
              <a:t>Nadzor nad poslovanjem</a:t>
            </a:r>
            <a:endParaRPr lang="hr-HR" dirty="0">
              <a:latin typeface="+mn-lt"/>
            </a:endParaRPr>
          </a:p>
        </p:txBody>
      </p:sp>
      <p:sp>
        <p:nvSpPr>
          <p:cNvPr id="4" name="TekstniOkvir 3">
            <a:extLst>
              <a:ext uri="{FF2B5EF4-FFF2-40B4-BE49-F238E27FC236}">
                <a16:creationId xmlns:a16="http://schemas.microsoft.com/office/drawing/2014/main" id="{EAFD12D0-AE7E-F451-A9CF-C5770E36A8FF}"/>
              </a:ext>
            </a:extLst>
          </p:cNvPr>
          <p:cNvSpPr txBox="1"/>
          <p:nvPr/>
        </p:nvSpPr>
        <p:spPr>
          <a:xfrm>
            <a:off x="3016624" y="1435167"/>
            <a:ext cx="615875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hr-HR" sz="2400" dirty="0">
              <a:latin typeface="Corbel" panose="020B0503020204020204" pitchFamily="34" charset="0"/>
            </a:endParaRPr>
          </a:p>
        </p:txBody>
      </p:sp>
      <p:sp>
        <p:nvSpPr>
          <p:cNvPr id="6" name="TekstniOkvir 5">
            <a:extLst>
              <a:ext uri="{FF2B5EF4-FFF2-40B4-BE49-F238E27FC236}">
                <a16:creationId xmlns:a16="http://schemas.microsoft.com/office/drawing/2014/main" id="{A70A9AFD-70C5-96BD-E847-8888D7D1A29C}"/>
              </a:ext>
            </a:extLst>
          </p:cNvPr>
          <p:cNvSpPr txBox="1"/>
          <p:nvPr/>
        </p:nvSpPr>
        <p:spPr>
          <a:xfrm>
            <a:off x="775448" y="1896832"/>
            <a:ext cx="8337176" cy="52475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06363" eaLnBrk="1">
              <a:buSzPct val="45000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altLang="sr-Latn-RS" sz="2300" dirty="0">
                <a:solidFill>
                  <a:schemeClr val="tx1"/>
                </a:solidFill>
              </a:rPr>
              <a:t>	Predmet nadzora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r-HR" sz="2300" dirty="0"/>
              <a:t>poslovna dokumentacija i knjigovodstvene isprave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r-HR" sz="2300" dirty="0"/>
              <a:t>poslovne prostorije, imovina, roba i sl.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r-HR" sz="2300" dirty="0"/>
              <a:t>pribavljanje i trošenje financijskih sredstava iz javnih izvora</a:t>
            </a:r>
          </a:p>
          <a:p>
            <a:pPr lvl="1"/>
            <a:endParaRPr lang="hr-HR" sz="2300" dirty="0"/>
          </a:p>
          <a:p>
            <a:pPr lvl="1"/>
            <a:r>
              <a:rPr lang="hr-HR" sz="2300" dirty="0">
                <a:latin typeface="Corbel" panose="020B0503020204020204" pitchFamily="34" charset="0"/>
              </a:rPr>
              <a:t>Mjere nadzora MF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r-HR" sz="2300" dirty="0"/>
              <a:t>donijeti rješenje o otklanjanju nepravilnosti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r-HR" sz="2300" dirty="0"/>
              <a:t>donijeti rješenje o povratu sredstava u državni proračun ili proračun JL(R)S-a (nije dopuštena žalba, ali se može pokrenuti upravni spor)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r-HR" sz="2300" dirty="0"/>
              <a:t>pokrenuti prekršajni postupak ili podnijeti kaznenu prijavu</a:t>
            </a:r>
          </a:p>
          <a:p>
            <a:pPr lvl="1"/>
            <a:endParaRPr lang="hr-HR" sz="2300" dirty="0">
              <a:latin typeface="Corbel" panose="020B0503020204020204" pitchFamily="34" charset="0"/>
            </a:endParaRPr>
          </a:p>
          <a:p>
            <a:pPr lvl="1"/>
            <a:endParaRPr lang="hr-HR" sz="23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hr-HR" altLang="sr-Latn-RS" dirty="0">
              <a:latin typeface="Corbel" panose="020B0503020204020204" pitchFamily="34" charset="0"/>
            </a:endParaRPr>
          </a:p>
          <a:p>
            <a:pPr lvl="0"/>
            <a:r>
              <a:rPr lang="hr-HR" altLang="sr-Latn-RS" dirty="0">
                <a:latin typeface="Corbel" panose="020B0503020204020204" pitchFamily="34" charset="0"/>
              </a:rPr>
              <a:t>	</a:t>
            </a:r>
            <a:endParaRPr lang="hr-HR" altLang="sr-Latn-RS" sz="1800" dirty="0">
              <a:solidFill>
                <a:schemeClr val="tx1"/>
              </a:solidFill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34588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E0E7CB-41DB-CED1-5703-4BE5A56A96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39CA921-2ADE-20D6-8072-9A0E6AF6E85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hr-HR"/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468F3121-B823-1EC4-9755-3DFED2CF5A6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8116926"/>
          </a:xfrm>
          <a:prstGeom prst="rect">
            <a:avLst/>
          </a:prstGeom>
        </p:spPr>
      </p:pic>
      <p:sp>
        <p:nvSpPr>
          <p:cNvPr id="3" name="Podnaslov 2">
            <a:extLst>
              <a:ext uri="{FF2B5EF4-FFF2-40B4-BE49-F238E27FC236}">
                <a16:creationId xmlns:a16="http://schemas.microsoft.com/office/drawing/2014/main" id="{57FD6746-C916-C69B-2CB5-EF55600B94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2420471"/>
            <a:ext cx="9144000" cy="3025588"/>
          </a:xfrm>
        </p:spPr>
        <p:txBody>
          <a:bodyPr>
            <a:normAutofit/>
          </a:bodyPr>
          <a:lstStyle/>
          <a:p>
            <a:r>
              <a:rPr lang="hr-HR" sz="5000" dirty="0"/>
              <a:t>Jednostavno </a:t>
            </a:r>
          </a:p>
          <a:p>
            <a:r>
              <a:rPr lang="hr-HR" sz="5000" dirty="0"/>
              <a:t>knjigovodstvo</a:t>
            </a:r>
          </a:p>
        </p:txBody>
      </p:sp>
    </p:spTree>
    <p:extLst>
      <p:ext uri="{BB962C8B-B14F-4D97-AF65-F5344CB8AC3E}">
        <p14:creationId xmlns:p14="http://schemas.microsoft.com/office/powerpoint/2010/main" val="8591506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6149C3-450A-8B9E-4720-9A1924894E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zervirano mjesto sadržaja 4">
            <a:extLst>
              <a:ext uri="{FF2B5EF4-FFF2-40B4-BE49-F238E27FC236}">
                <a16:creationId xmlns:a16="http://schemas.microsoft.com/office/drawing/2014/main" id="{1D3C2A21-A2EA-B97B-9F26-0525909068E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06316"/>
            <a:ext cx="12192000" cy="6964316"/>
          </a:xfr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D8889595-1E95-9EFA-244E-F08ECA3080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altLang="sr-Latn-RS" dirty="0">
                <a:latin typeface="+mn-lt"/>
              </a:rPr>
              <a:t>Zadatak</a:t>
            </a:r>
            <a:endParaRPr lang="hr-HR" dirty="0">
              <a:latin typeface="+mn-lt"/>
            </a:endParaRPr>
          </a:p>
        </p:txBody>
      </p:sp>
      <p:sp>
        <p:nvSpPr>
          <p:cNvPr id="4" name="TekstniOkvir 3">
            <a:extLst>
              <a:ext uri="{FF2B5EF4-FFF2-40B4-BE49-F238E27FC236}">
                <a16:creationId xmlns:a16="http://schemas.microsoft.com/office/drawing/2014/main" id="{07905ECC-70FB-6D5F-0DFB-A059C0D37BA6}"/>
              </a:ext>
            </a:extLst>
          </p:cNvPr>
          <p:cNvSpPr txBox="1"/>
          <p:nvPr/>
        </p:nvSpPr>
        <p:spPr>
          <a:xfrm>
            <a:off x="3016624" y="1435167"/>
            <a:ext cx="615875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hr-HR" sz="2400" dirty="0">
              <a:latin typeface="Corbel" panose="020B0503020204020204" pitchFamily="34" charset="0"/>
            </a:endParaRPr>
          </a:p>
        </p:txBody>
      </p:sp>
      <p:sp>
        <p:nvSpPr>
          <p:cNvPr id="6" name="TekstniOkvir 5">
            <a:extLst>
              <a:ext uri="{FF2B5EF4-FFF2-40B4-BE49-F238E27FC236}">
                <a16:creationId xmlns:a16="http://schemas.microsoft.com/office/drawing/2014/main" id="{59A1D91C-E815-6C74-A3C8-623352786DF5}"/>
              </a:ext>
            </a:extLst>
          </p:cNvPr>
          <p:cNvSpPr txBox="1"/>
          <p:nvPr/>
        </p:nvSpPr>
        <p:spPr>
          <a:xfrm>
            <a:off x="838200" y="2189220"/>
            <a:ext cx="8337176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06363">
              <a:buSzPct val="45000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sz="2300" dirty="0">
                <a:latin typeface="Corbel" panose="020B0503020204020204" pitchFamily="34" charset="0"/>
              </a:rPr>
              <a:t>Navedite koju sve dokumentaciju vodite/imate vezano uz poslovanje svoje udruge</a:t>
            </a:r>
          </a:p>
          <a:p>
            <a:pPr marL="430213" indent="-323850" eaLnBrk="1">
              <a:buSzPct val="45000"/>
              <a:buFont typeface="StarSymbol" charset="0"/>
              <a:buChar char="●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endParaRPr lang="hr-HR" altLang="sr-Latn-RS" sz="1800" dirty="0">
              <a:solidFill>
                <a:schemeClr val="tx1"/>
              </a:solidFill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381354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382</TotalTime>
  <Words>1851</Words>
  <Application>Microsoft Office PowerPoint</Application>
  <PresentationFormat>Široki zaslon</PresentationFormat>
  <Paragraphs>235</Paragraphs>
  <Slides>32</Slides>
  <Notes>32</Notes>
  <HiddenSlides>0</HiddenSlides>
  <MMClips>0</MMClips>
  <ScaleCrop>false</ScaleCrop>
  <HeadingPairs>
    <vt:vector size="6" baseType="variant">
      <vt:variant>
        <vt:lpstr>Korišteni fontovi</vt:lpstr>
      </vt:variant>
      <vt:variant>
        <vt:i4>7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32</vt:i4>
      </vt:variant>
    </vt:vector>
  </HeadingPairs>
  <TitlesOfParts>
    <vt:vector size="40" baseType="lpstr">
      <vt:lpstr>ＭＳ Ｐゴシック</vt:lpstr>
      <vt:lpstr>Arial</vt:lpstr>
      <vt:lpstr>Calibri</vt:lpstr>
      <vt:lpstr>Calibri Light</vt:lpstr>
      <vt:lpstr>Corbel</vt:lpstr>
      <vt:lpstr>StarSymbol</vt:lpstr>
      <vt:lpstr>Wingdings</vt:lpstr>
      <vt:lpstr>Tema sustava Office</vt:lpstr>
      <vt:lpstr>PowerPoint prezentacija</vt:lpstr>
      <vt:lpstr>Koji zakoni?</vt:lpstr>
      <vt:lpstr>Registar neprofitnih organizacija-RNO</vt:lpstr>
      <vt:lpstr>Odluka o vođenju jednostavnog knjigovodstva i primjeni novčanog računovodstvenog načela</vt:lpstr>
      <vt:lpstr>Čuvanje poslovnih knjiga</vt:lpstr>
      <vt:lpstr>Koji izvještaji se predaju?</vt:lpstr>
      <vt:lpstr>Nadzor nad poslovanjem</vt:lpstr>
      <vt:lpstr>PowerPoint prezentacija</vt:lpstr>
      <vt:lpstr>Zadatak</vt:lpstr>
      <vt:lpstr>Poslovne knjige  jednostavnog knjigovodstva</vt:lpstr>
      <vt:lpstr>Primici i izdaci</vt:lpstr>
      <vt:lpstr>Knjiga primitaka i izdataka</vt:lpstr>
      <vt:lpstr>Blagajna</vt:lpstr>
      <vt:lpstr>Knjiga blagajne</vt:lpstr>
      <vt:lpstr>Knjiga ulaznih računa</vt:lpstr>
      <vt:lpstr>Knjiga izlaznih računa</vt:lpstr>
      <vt:lpstr>Zadatak</vt:lpstr>
      <vt:lpstr>Popis imovine i obveza</vt:lpstr>
      <vt:lpstr>Članarina</vt:lpstr>
      <vt:lpstr>Sponzorstva i donacije</vt:lpstr>
      <vt:lpstr>Putni nalog</vt:lpstr>
      <vt:lpstr>Putni nalog</vt:lpstr>
      <vt:lpstr> Zadatak</vt:lpstr>
      <vt:lpstr>Drugi dohodak</vt:lpstr>
      <vt:lpstr>JOPPD</vt:lpstr>
      <vt:lpstr>Trgovina</vt:lpstr>
      <vt:lpstr>Trgovina - MTU</vt:lpstr>
      <vt:lpstr>Ugostiteljska djelatnost</vt:lpstr>
      <vt:lpstr>Pružanje usluga u turizmu</vt:lpstr>
      <vt:lpstr>PDV ID broj</vt:lpstr>
      <vt:lpstr>MIKROeRAČUN</vt:lpstr>
      <vt:lpstr>Kontakt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ACT Konto d.o.o.</dc:creator>
  <cp:lastModifiedBy>ACT Konto d.o.o.</cp:lastModifiedBy>
  <cp:revision>63</cp:revision>
  <cp:lastPrinted>2025-11-24T12:45:49Z</cp:lastPrinted>
  <dcterms:created xsi:type="dcterms:W3CDTF">2025-11-21T10:09:57Z</dcterms:created>
  <dcterms:modified xsi:type="dcterms:W3CDTF">2025-11-24T13:17:26Z</dcterms:modified>
</cp:coreProperties>
</file>