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4" r:id="rId4"/>
    <p:sldId id="263" r:id="rId5"/>
    <p:sldId id="27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5" d="100"/>
          <a:sy n="95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04C32-F45B-487A-BF9D-D6C80DE6B429}" type="datetimeFigureOut">
              <a:rPr lang="hr-HR" smtClean="0"/>
              <a:t>5.11.2025.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76ECF-A702-4823-BAA1-C72B119E7A1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517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A9D0073-3AA7-4FFA-BA16-1917B865E17A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8B2C-F8BB-4356-9FB8-015A5433CD33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1A76-316F-4D12-BDFF-126A9ACC7C62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451D-5AB5-41E0-964F-E238B4FB74DF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CFD69-1554-4919-A5B6-FDAE4B3DC27F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1FC7-9BB4-45B1-B1C8-DE59C998952E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698A0-9818-4E81-A633-040A52852B17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34DF77E-8261-4E95-A9D8-7D0D098D9905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993C399-2DF2-4219-AF43-628256442B30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5F2C-575B-495D-B182-6D42AB704EDC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C5C2-CD00-4C93-9C2E-9C44871FDC3A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14BA-BE0D-4D23-BF7A-588A0C3A3A86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08C2-7948-4698-BD48-23094878DF7D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6DB6B-E0A4-488D-8515-7D5EB30A4A45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B11E1-1761-4CBA-8A87-275E198DEA76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24A22-A6EF-43FE-8E27-D100B785F679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BEE1D-0714-4905-A9FE-D7BA8B026102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862EDFA-4EE4-4DC0-8895-206A43C9B2B0}" type="datetime1">
              <a:rPr lang="hr-HR" smtClean="0"/>
              <a:t>5.11.2025.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AB8BBA-31FC-5E9C-E357-454F09EBB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977" y="1648178"/>
            <a:ext cx="8825658" cy="2677648"/>
          </a:xfrm>
        </p:spPr>
        <p:txBody>
          <a:bodyPr/>
          <a:lstStyle/>
          <a:p>
            <a:pPr algn="ctr"/>
            <a:b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hr-HR" sz="6000" b="1" i="0" u="none" strike="noStrike" baseline="0" dirty="0">
                <a:solidFill>
                  <a:schemeClr val="bg1"/>
                </a:solidFill>
                <a:latin typeface="Britannic Bold" panose="020B0903060703020204" pitchFamily="34" charset="0"/>
              </a:rPr>
              <a:t>Osmišljavanje i razrada projektnih ideja za potencijalne prijavitelje</a:t>
            </a:r>
            <a:endParaRPr lang="hr-HR" sz="60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3819685-D1CC-D21B-8597-DA89DA8B2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9005045" cy="861420"/>
          </a:xfrm>
        </p:spPr>
        <p:txBody>
          <a:bodyPr>
            <a:normAutofit fontScale="77500" lnSpcReduction="20000"/>
          </a:bodyPr>
          <a:lstStyle/>
          <a:p>
            <a:r>
              <a:rPr lang="hr-HR" dirty="0">
                <a:solidFill>
                  <a:srgbClr val="FFFF00"/>
                </a:solidFill>
              </a:rPr>
              <a:t>Provoditelj: </a:t>
            </a:r>
            <a:r>
              <a:rPr lang="hr-HR" b="1" dirty="0">
                <a:solidFill>
                  <a:srgbClr val="FFFF00"/>
                </a:solidFill>
              </a:rPr>
              <a:t>ZAJEDNICA BRANITELJSKIH UDRUGA RATNIH POSTROJBI MEĐIMURSKE ŽUPANIJE</a:t>
            </a:r>
          </a:p>
          <a:p>
            <a:r>
              <a:rPr lang="hr-HR" dirty="0">
                <a:solidFill>
                  <a:srgbClr val="FFFF00"/>
                </a:solidFill>
              </a:rPr>
              <a:t>Partner: </a:t>
            </a:r>
            <a:r>
              <a:rPr lang="hr-HR" b="1" dirty="0">
                <a:solidFill>
                  <a:srgbClr val="FFFF00"/>
                </a:solidFill>
              </a:rPr>
              <a:t>razvojna organizacija zaštite POTROŠAČA</a:t>
            </a:r>
            <a:endParaRPr lang="hr-HR" b="1" noProof="0" dirty="0">
              <a:solidFill>
                <a:srgbClr val="FFFF00"/>
              </a:solidFill>
            </a:endParaRPr>
          </a:p>
          <a:p>
            <a:r>
              <a:rPr lang="hr-HR" dirty="0">
                <a:solidFill>
                  <a:srgbClr val="FFFF00"/>
                </a:solidFill>
              </a:rPr>
              <a:t>PROJEKT:  OCD – BRANITELJSK ŠKOLICA/</a:t>
            </a:r>
            <a:r>
              <a:rPr lang="hr-HR" b="1" dirty="0">
                <a:solidFill>
                  <a:srgbClr val="FFFF00"/>
                </a:solidFill>
              </a:rPr>
              <a:t>ZNANJEM ZA BOLJE SUTRA </a:t>
            </a:r>
            <a:endParaRPr lang="hr-H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69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24C82-6584-D2CE-1DF1-5181E42FC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9BF4FA-BFC9-886C-B6C6-186D615A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Ključni koraci u izradi projekta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B32513-C553-10D7-2A56-A91B0DDD9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72833"/>
            <a:ext cx="9411446" cy="321027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400" b="1" i="0" u="none" strike="noStrike" baseline="0" dirty="0">
                <a:solidFill>
                  <a:srgbClr val="0070C0"/>
                </a:solidFill>
                <a:latin typeface="Segoe UI" panose="020B0502040204020203" pitchFamily="34" charset="0"/>
              </a:rPr>
              <a:t>4. korak: Izrada projektne prijave</a:t>
            </a:r>
            <a:endParaRPr lang="pl-PL" sz="2400" b="0" i="0" u="none" strike="noStrike" baseline="0" dirty="0">
              <a:solidFill>
                <a:srgbClr val="0070C0"/>
              </a:solidFill>
              <a:latin typeface="Segoe UI" panose="020B0502040204020203" pitchFamily="34" charset="0"/>
            </a:endParaRPr>
          </a:p>
          <a:p>
            <a:r>
              <a:rPr lang="pt-BR" sz="21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Pratite </a:t>
            </a:r>
            <a:r>
              <a:rPr lang="pt-BR" sz="21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upute za ispunjavanje </a:t>
            </a:r>
            <a:r>
              <a:rPr lang="pt-BR" sz="21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u prijavnim obrascima</a:t>
            </a:r>
          </a:p>
          <a:p>
            <a:r>
              <a:rPr lang="pt-BR" sz="2100" b="0" i="0" u="sng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Odgovarajte na </a:t>
            </a:r>
            <a:r>
              <a:rPr lang="pt-BR" sz="2100" b="1" i="0" u="sng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sva postavljena pitanja</a:t>
            </a:r>
            <a:endParaRPr lang="pt-BR" sz="2100" b="0" i="0" u="sng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hr-HR" sz="21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Pazite da projekt bude </a:t>
            </a:r>
            <a:r>
              <a:rPr lang="hr-HR" sz="21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u skladu s ciljevima i prioritetima natječaja </a:t>
            </a:r>
            <a:r>
              <a:rPr lang="hr-HR" sz="21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– koristite terminologiju iz natječaja</a:t>
            </a:r>
          </a:p>
          <a:p>
            <a:r>
              <a:rPr lang="pl-PL" sz="21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Budite </a:t>
            </a:r>
            <a:r>
              <a:rPr lang="pl-PL" sz="21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jasni i konstruktivni </a:t>
            </a:r>
            <a:r>
              <a:rPr lang="pl-PL" sz="21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u odgovorima – manje je više</a:t>
            </a:r>
          </a:p>
          <a:p>
            <a:r>
              <a:rPr lang="hr-HR" sz="21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Usporedno koristite </a:t>
            </a:r>
            <a:r>
              <a:rPr lang="hr-HR" sz="21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Kriterije za ocjenu </a:t>
            </a:r>
            <a:r>
              <a:rPr lang="hr-HR" sz="21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Vaših projekata koji se nalaze u natječajnoj dokumentaciji! </a:t>
            </a:r>
            <a:r>
              <a:rPr lang="hr-HR" sz="2100" b="0" i="0" u="sng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Pružite sve informacije u projektnoj prijavi za koje se dobivaju bodovi.</a:t>
            </a:r>
          </a:p>
          <a:p>
            <a:r>
              <a:rPr lang="hr-HR" sz="21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Redovito pratite </a:t>
            </a:r>
            <a:r>
              <a:rPr lang="hr-HR" sz="21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mrežnu stranicu natječaja </a:t>
            </a:r>
            <a:r>
              <a:rPr lang="hr-HR" sz="21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zbog mogućih izmjena i odgovora na pitanja prijavitelja</a:t>
            </a:r>
          </a:p>
          <a:p>
            <a:endParaRPr lang="hr-H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1551648-819B-012D-A49A-6A3FEAF35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413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FB758-8DE4-DA89-99EC-32FAD4012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EF87B8-6E86-7916-D0D5-F6A7EFD6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Ključni koraci u izradi projekta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A611C1A-4A66-6C8D-DF87-0F65DD7C5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72833"/>
            <a:ext cx="9411446" cy="3210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b="1" i="0" u="none" strike="noStrike" baseline="0" dirty="0">
                <a:solidFill>
                  <a:srgbClr val="0070C0"/>
                </a:solidFill>
                <a:latin typeface="Segoe UI" panose="020B0502040204020203" pitchFamily="34" charset="0"/>
              </a:rPr>
              <a:t>5. korak: Slanje projektne prijave</a:t>
            </a:r>
            <a:endParaRPr lang="hr-HR" sz="2000" b="0" i="0" u="none" strike="noStrike" baseline="0" dirty="0">
              <a:solidFill>
                <a:srgbClr val="0070C0"/>
              </a:solidFill>
              <a:latin typeface="Segoe UI" panose="020B0502040204020203" pitchFamily="34" charset="0"/>
            </a:endParaRP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Projektna dokumentacija mora biti izrađena u skladu s </a:t>
            </a:r>
            <a:r>
              <a:rPr lang="pl-PL" sz="18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Uputama za prijavitelje</a:t>
            </a:r>
            <a:endParaRPr lang="pl-PL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U natječajnoj dokumentaciji nalazi se i </a:t>
            </a:r>
            <a:r>
              <a:rPr lang="hr-HR" sz="18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lista za provjeru </a:t>
            </a:r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cjelovitosti projektne prijave te kriteriji za prihvatljivost prijavitelja i projekta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Projekt može biti kvalitetno razrađen, ali ako ne </a:t>
            </a:r>
            <a:r>
              <a:rPr lang="hr-HR" sz="18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zadovoljava sve kriterije prihvatljivosti </a:t>
            </a:r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iz natječaja, ne može biti odabran</a:t>
            </a:r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3862009-C99A-7819-D071-68DC661E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093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B59C4C-9BB5-A1FF-372E-3E8CD77D2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43467"/>
            <a:ext cx="8761413" cy="1097887"/>
          </a:xfrm>
        </p:spPr>
        <p:txBody>
          <a:bodyPr/>
          <a:lstStyle/>
          <a:p>
            <a:r>
              <a:rPr lang="hr-HR" dirty="0"/>
              <a:t>Metode upravljanja projektnim ciklusom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13ADF56D-7162-933B-BCF5-D2D2C3E28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398" y="2223911"/>
            <a:ext cx="5195053" cy="4167927"/>
          </a:xfrm>
        </p:spPr>
      </p:pic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5F8CBF5-361D-3F0D-87D1-DB7720BE0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sp>
        <p:nvSpPr>
          <p:cNvPr id="3" name="Rezervirano mjesto sadržaja 6">
            <a:extLst>
              <a:ext uri="{FF2B5EF4-FFF2-40B4-BE49-F238E27FC236}">
                <a16:creationId xmlns:a16="http://schemas.microsoft.com/office/drawing/2014/main" id="{7686841D-C73D-A903-641F-999023470AC5}"/>
              </a:ext>
            </a:extLst>
          </p:cNvPr>
          <p:cNvSpPr txBox="1">
            <a:spLocks/>
          </p:cNvSpPr>
          <p:nvPr/>
        </p:nvSpPr>
        <p:spPr>
          <a:xfrm>
            <a:off x="5943524" y="2908300"/>
            <a:ext cx="4788646" cy="2674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r-HR" sz="2000" b="1">
                <a:solidFill>
                  <a:srgbClr val="0070C0"/>
                </a:solidFill>
                <a:latin typeface="Segoe UI" panose="020B0502040204020203" pitchFamily="34" charset="0"/>
              </a:rPr>
              <a:t>Upravljanje temeljeno na rezultatima</a:t>
            </a:r>
          </a:p>
          <a:p>
            <a:pPr lvl="1"/>
            <a:r>
              <a:rPr lang="hr-HR" sz="1800">
                <a:solidFill>
                  <a:srgbClr val="000000"/>
                </a:solidFill>
                <a:latin typeface="Segoe UI" panose="020B0502040204020203" pitchFamily="34" charset="0"/>
              </a:rPr>
              <a:t>Ciklički pristup upravljanju projektom</a:t>
            </a:r>
          </a:p>
          <a:p>
            <a:pPr lvl="1"/>
            <a:r>
              <a:rPr lang="hr-HR" sz="1800">
                <a:solidFill>
                  <a:srgbClr val="000000"/>
                </a:solidFill>
                <a:latin typeface="Segoe UI" panose="020B0502040204020203" pitchFamily="34" charset="0"/>
              </a:rPr>
              <a:t>Fokus upravljanja: postizanje ciljeva</a:t>
            </a:r>
          </a:p>
          <a:p>
            <a:pPr lvl="1"/>
            <a:r>
              <a:rPr lang="hr-HR" sz="1800">
                <a:solidFill>
                  <a:srgbClr val="000000"/>
                </a:solidFill>
                <a:latin typeface="Segoe UI" panose="020B0502040204020203" pitchFamily="34" charset="0"/>
              </a:rPr>
              <a:t>Mjerenje učinkovitosti provedbe</a:t>
            </a:r>
          </a:p>
          <a:p>
            <a:pPr lvl="1"/>
            <a:r>
              <a:rPr lang="hr-HR" sz="1800">
                <a:solidFill>
                  <a:srgbClr val="000000"/>
                </a:solidFill>
                <a:latin typeface="Segoe UI" panose="020B0502040204020203" pitchFamily="34" charset="0"/>
              </a:rPr>
              <a:t>Učenje i usvajanje promjena</a:t>
            </a:r>
          </a:p>
          <a:p>
            <a:pPr lvl="1"/>
            <a:r>
              <a:rPr lang="hr-HR" sz="1800">
                <a:solidFill>
                  <a:srgbClr val="000000"/>
                </a:solidFill>
                <a:latin typeface="Segoe UI" panose="020B0502040204020203" pitchFamily="34" charset="0"/>
              </a:rPr>
              <a:t>Izvještavanje o učinku</a:t>
            </a:r>
          </a:p>
          <a:p>
            <a:pPr marL="0" indent="0">
              <a:buFont typeface="Wingdings 3" charset="2"/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1516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19B78C-8246-A80D-0503-2BC9493F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1257794"/>
          </a:xfrm>
        </p:spPr>
        <p:txBody>
          <a:bodyPr/>
          <a:lstStyle/>
          <a:p>
            <a:r>
              <a:rPr lang="hr-HR" dirty="0"/>
              <a:t>Hvala na pozornosti!</a:t>
            </a:r>
            <a:br>
              <a:rPr lang="hr-HR" dirty="0"/>
            </a:br>
            <a:r>
              <a:rPr lang="hr-HR" dirty="0"/>
              <a:t>Pitanja?</a:t>
            </a:r>
            <a:br>
              <a:rPr lang="hr-HR" dirty="0"/>
            </a:br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57BA347-015D-DACB-3020-C4790593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36DD297-587E-7317-FC41-A82D2B3AF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504" y="2339876"/>
            <a:ext cx="7650260" cy="396048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B641BC1F-EAD5-620C-C7F4-8149F85E7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383" y="2123308"/>
            <a:ext cx="1029334" cy="1134907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FFBEC01E-B877-45D5-87E8-10350FC70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7789" y="3258215"/>
            <a:ext cx="960928" cy="960928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490C8EA4-D603-01F6-22F1-944D36330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119" y="5455023"/>
            <a:ext cx="1097625" cy="1093278"/>
          </a:xfrm>
          <a:prstGeom prst="rect">
            <a:avLst/>
          </a:prstGeom>
        </p:spPr>
      </p:pic>
      <p:pic>
        <p:nvPicPr>
          <p:cNvPr id="7" name="Slika 6" descr="Slika na kojoj se prikazuje emblem, simbol, značka, grb&#10;&#10;Sadržaj generiran uz AI možda nije točan.">
            <a:extLst>
              <a:ext uri="{FF2B5EF4-FFF2-40B4-BE49-F238E27FC236}">
                <a16:creationId xmlns:a16="http://schemas.microsoft.com/office/drawing/2014/main" id="{9C072A69-9C75-8ADF-44C5-371FA539B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87" y="2474229"/>
            <a:ext cx="1853608" cy="1909541"/>
          </a:xfrm>
          <a:prstGeom prst="rect">
            <a:avLst/>
          </a:prstGeom>
        </p:spPr>
      </p:pic>
      <p:pic>
        <p:nvPicPr>
          <p:cNvPr id="11" name="Slika 10" descr="Slika na kojoj se prikazuje simbol, emblem, logotip, krug&#10;&#10;Sadržaj generiran uz AI možda nije točan.">
            <a:extLst>
              <a:ext uri="{FF2B5EF4-FFF2-40B4-BE49-F238E27FC236}">
                <a16:creationId xmlns:a16="http://schemas.microsoft.com/office/drawing/2014/main" id="{1D4C7D4A-3CF3-25AE-000B-3EF5E7A7B3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1119" y="4320115"/>
            <a:ext cx="1013213" cy="1033936"/>
          </a:xfrm>
          <a:prstGeom prst="rect">
            <a:avLst/>
          </a:prstGeom>
        </p:spPr>
      </p:pic>
      <p:pic>
        <p:nvPicPr>
          <p:cNvPr id="1026" name="Picture 2" descr="Razvojna organizacija zaštite potrošača | Selnica">
            <a:extLst>
              <a:ext uri="{FF2B5EF4-FFF2-40B4-BE49-F238E27FC236}">
                <a16:creationId xmlns:a16="http://schemas.microsoft.com/office/drawing/2014/main" id="{87202209-9910-CA70-AA97-032D49DAA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6" y="4468809"/>
            <a:ext cx="1770483" cy="177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771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D344E0-F158-0391-50A8-2A8EE2AE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Sadržaj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8418F6-E114-E187-AFDB-6D68E8126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2834774"/>
          </a:xfrm>
        </p:spPr>
        <p:txBody>
          <a:bodyPr>
            <a:normAutofit/>
          </a:bodyPr>
          <a:lstStyle/>
          <a:p>
            <a:r>
              <a:rPr lang="hr-HR" sz="2400" dirty="0"/>
              <a:t>Što projekt čini uspješnim?</a:t>
            </a:r>
          </a:p>
          <a:p>
            <a:r>
              <a:rPr lang="hr-HR" sz="2400" dirty="0"/>
              <a:t>Logika projekta</a:t>
            </a:r>
          </a:p>
          <a:p>
            <a:r>
              <a:rPr lang="hr-HR" sz="2400" dirty="0"/>
              <a:t>Od ideje do rezultata</a:t>
            </a:r>
          </a:p>
          <a:p>
            <a:r>
              <a:rPr lang="hr-HR" sz="2400" dirty="0"/>
              <a:t>Ključni koraci u izradi projekta </a:t>
            </a:r>
          </a:p>
          <a:p>
            <a:r>
              <a:rPr lang="hr-HR" sz="2400" dirty="0"/>
              <a:t>Metode upravljanja projektnim ciklusom</a:t>
            </a:r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AE91AB8-A295-365D-5BE3-48ECACBE1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243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Što je najvažnije za uspješan projekt">
            <a:hlinkClick r:id="" action="ppaction://media"/>
            <a:extLst>
              <a:ext uri="{FF2B5EF4-FFF2-40B4-BE49-F238E27FC236}">
                <a16:creationId xmlns:a16="http://schemas.microsoft.com/office/drawing/2014/main" id="{79817C64-C740-218A-A763-F5E2094E5C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1172" y="486812"/>
            <a:ext cx="7963985" cy="6371188"/>
          </a:xfrm>
        </p:spPr>
      </p:pic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A3A8F43-E5B5-869B-713C-CBF458AF1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5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34F74F-ABF6-53B9-F950-EE8F72D17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Što projekt čini uspješnim?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ABF75AB-EDBF-9692-CB8A-6C26B23C7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endParaRPr lang="hr-H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Dokazana relevantnost aktivnosti u odnosu na ciljeve natječaja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Kvalitetna rješenja za probleme/potrebe ciljnih skupina, uzimajući u obzir kontekst područja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Ispunjeni ključni preduvjeti i pokazana zrelost za početak provedbe + kapaciteti za provedbu (financijski, operativni, stručni)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Podrška drugih organizacija – partnera - koji su ključni dionici u području rada projekta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Konzistentnost i opravdanost aktivnosti, rezultata i ciljeva -metodologija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Mjerljivi indikatori uspjeha projekta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Dodatne pozitivne vrijednosti, osim ciljeva traženih natječajem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Identificirani i analizirani rizici te mjere prevencije i korekcije</a:t>
            </a:r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67524C9-5927-5821-A9D4-F220E3B2E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F59552-5EEC-4DC7-41E5-B7F25AD7C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Logika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90EB1DA-54FC-F620-B52A-EDB76F0CE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Opći i specifični cilj/</a:t>
            </a:r>
            <a:r>
              <a:rPr lang="hr-HR" sz="1800" b="0" i="0" u="none" strike="noStrike" baseline="0" dirty="0" err="1">
                <a:solidFill>
                  <a:srgbClr val="000000"/>
                </a:solidFill>
                <a:latin typeface="Segoe UI" panose="020B0502040204020203" pitchFamily="34" charset="0"/>
              </a:rPr>
              <a:t>evi</a:t>
            </a:r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 – odgovaraju na pitanja: </a:t>
            </a:r>
          </a:p>
          <a:p>
            <a:pPr lvl="1"/>
            <a:r>
              <a:rPr lang="hr-H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Koja je svrha projekta?</a:t>
            </a:r>
          </a:p>
          <a:p>
            <a:pPr lvl="1"/>
            <a:r>
              <a:rPr lang="hr-HR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Koji će se problemi riješiti provedbom projekta?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Rezultati - direktni ishodi aktivnosti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Aktivnosti (intervencije) kojima će se ostvariti planirani rezultati odnosno ciljevi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Potrebni resursi za provedbu aktivnosti (ljudi, oprema, vanjske usluge, radovi,...) i vezani troškovi</a:t>
            </a:r>
          </a:p>
          <a:p>
            <a:endParaRPr lang="hr-HR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CD38CBA-7936-4F1E-4D75-E809181E3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203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E6D225-BDA7-3298-CAB6-903FCDC2C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Od ideje do rezultata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A211EF33-0C42-ABD0-981A-96101D2A5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242" y="452163"/>
            <a:ext cx="9114717" cy="6068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AAFDD4-8B2E-FF59-EAFF-11D4ABA15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06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F1E2B7-D751-F090-5A6D-203DAF43E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Ključni koraci u izradi projekta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B8E59A0-2E27-1B65-C3DE-F3A6E5E61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68032"/>
            <a:ext cx="9411446" cy="3416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sz="3200" b="1" i="0" u="none" strike="noStrike" baseline="0" dirty="0">
                <a:solidFill>
                  <a:srgbClr val="0070C0"/>
                </a:solidFill>
                <a:latin typeface="Segoe UI" panose="020B0502040204020203" pitchFamily="34" charset="0"/>
              </a:rPr>
              <a:t>1.korak: Analiza natječaja</a:t>
            </a:r>
            <a:endParaRPr lang="hr-HR" sz="3200" b="0" i="0" u="none" strike="noStrike" baseline="0" dirty="0">
              <a:solidFill>
                <a:srgbClr val="0070C0"/>
              </a:solidFill>
              <a:latin typeface="Segoe UI" panose="020B0502040204020203" pitchFamily="34" charset="0"/>
            </a:endParaRPr>
          </a:p>
          <a:p>
            <a:r>
              <a:rPr lang="hr-HR" sz="2300" b="0" i="0" u="sng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Detaljno proučite </a:t>
            </a:r>
            <a:r>
              <a:rPr lang="hr-HR" sz="2300" b="1" i="0" u="sng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Upute za prijavitelje projekata </a:t>
            </a:r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i pitajte se sljedeće:</a:t>
            </a:r>
          </a:p>
          <a:p>
            <a:pPr lvl="1"/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Je li Vaša </a:t>
            </a:r>
            <a:r>
              <a:rPr lang="hr-HR" sz="23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organizacija prihvatljiva </a:t>
            </a:r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kao nositelj projekta odnosno partner na natječaju</a:t>
            </a:r>
          </a:p>
          <a:p>
            <a:pPr lvl="1"/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Jesu li planirane </a:t>
            </a:r>
            <a:r>
              <a:rPr lang="hr-HR" sz="23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projektne aktivnosti prihvatljive</a:t>
            </a:r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?</a:t>
            </a:r>
          </a:p>
          <a:p>
            <a:pPr lvl="1"/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Jesu li </a:t>
            </a:r>
            <a:r>
              <a:rPr lang="hr-HR" sz="23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prihvatljivi svi troškovi </a:t>
            </a:r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Vašeg projekta?</a:t>
            </a:r>
          </a:p>
          <a:p>
            <a:pPr lvl="1"/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Koji </a:t>
            </a:r>
            <a:r>
              <a:rPr lang="hr-HR" sz="23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% bespovratnih sredstava </a:t>
            </a:r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možete tražiti? </a:t>
            </a:r>
          </a:p>
          <a:p>
            <a:pPr lvl="1"/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Možete li osigurati traženo </a:t>
            </a:r>
            <a:r>
              <a:rPr lang="hr-HR" sz="23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sufinanciranje </a:t>
            </a:r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projekta?</a:t>
            </a:r>
          </a:p>
          <a:p>
            <a:pPr lvl="1"/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Imate li dovoljne </a:t>
            </a:r>
            <a:r>
              <a:rPr lang="hr-HR" sz="23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operativne i financijske kapacitete </a:t>
            </a:r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za provedbu?</a:t>
            </a:r>
          </a:p>
          <a:p>
            <a:pPr lvl="1"/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Udovoljavate li </a:t>
            </a:r>
            <a:r>
              <a:rPr lang="hr-HR" sz="23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svim uvjetima iz konkretnog natječaja </a:t>
            </a:r>
            <a:r>
              <a:rPr lang="hr-HR" sz="23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na koji se planirate prijaviti?</a:t>
            </a:r>
            <a:endParaRPr lang="hr-HR" sz="2300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B4D3280-FF07-2C21-AF62-4F49E0D0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38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2E65E-BD3C-3F79-E8B3-29D368AF9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7B6513-8D06-851E-4531-F598324EB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Ključni koraci u izradi projekta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BAB26F6-D5C0-F5BE-AA0E-078995A0A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72833"/>
            <a:ext cx="9411446" cy="27587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i="0" u="none" strike="noStrike" baseline="0" dirty="0">
                <a:solidFill>
                  <a:srgbClr val="0070C0"/>
                </a:solidFill>
                <a:latin typeface="Segoe UI" panose="020B0502040204020203" pitchFamily="34" charset="0"/>
              </a:rPr>
              <a:t>2. korak: Sadržaj projektne prijave</a:t>
            </a:r>
            <a:endParaRPr lang="pl-PL" sz="2000" b="0" i="0" u="none" strike="noStrike" baseline="0" dirty="0">
              <a:solidFill>
                <a:srgbClr val="0070C0"/>
              </a:solidFill>
              <a:latin typeface="Segoe UI" panose="020B0502040204020203" pitchFamily="34" charset="0"/>
            </a:endParaRP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Provjerite što sve čini cjelokupnu projektnu prijavu: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Koje </a:t>
            </a:r>
            <a:r>
              <a:rPr lang="hr-HR" sz="18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obrasce </a:t>
            </a:r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morate ispuniti? 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Koju dokumentaciju je potrebno priložiti?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Možete li svu dokumentaciju ispuniti odnosno prikupiti do predviđenog </a:t>
            </a:r>
            <a:r>
              <a:rPr lang="hr-HR" sz="18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roka</a:t>
            </a:r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?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Imate li dovoljne </a:t>
            </a:r>
            <a:r>
              <a:rPr lang="hr-HR" sz="1800" b="1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interne kapacitete za izradu projekta</a:t>
            </a:r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?</a:t>
            </a:r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CB348C9-EDC0-4AB0-877D-E7DBCF3A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23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485A5-C26D-FDF7-504B-E8C4232E7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640741-A3B1-3E11-8B6E-3BE6748A3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Ključni koraci u izradi projekta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813CD39-0275-C826-34D2-92E093CFF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772833"/>
            <a:ext cx="9411446" cy="27587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2200" b="1" i="0" u="none" strike="noStrike" baseline="0" dirty="0">
                <a:solidFill>
                  <a:srgbClr val="0070C0"/>
                </a:solidFill>
                <a:latin typeface="Segoe UI" panose="020B0502040204020203" pitchFamily="34" charset="0"/>
              </a:rPr>
              <a:t>3. korak: Ostvarenost preduvjeta</a:t>
            </a:r>
            <a:endParaRPr lang="hr-HR" sz="2200" b="0" i="0" u="none" strike="noStrike" baseline="0" dirty="0">
              <a:solidFill>
                <a:srgbClr val="0070C0"/>
              </a:solidFill>
              <a:latin typeface="Segoe UI" panose="020B0502040204020203" pitchFamily="34" charset="0"/>
            </a:endParaRP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Usklađenost s ciljevima natječaja 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Prihvatljivi prijavitelji i partneri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Prihvatljiv projekt i aktivnosti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Kapaciteti prijavitelja i partnera (financijski, institucionalni, operativni) </a:t>
            </a:r>
          </a:p>
          <a:p>
            <a:r>
              <a:rPr lang="hr-HR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Prihvatljivi troškovi i proračun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Moguće je poštovati rok za prijavu projekta</a:t>
            </a:r>
          </a:p>
          <a:p>
            <a:r>
              <a:rPr lang="pl-PL" sz="1800" b="0" i="0" u="none" strike="noStrike" baseline="0" dirty="0">
                <a:solidFill>
                  <a:srgbClr val="000000"/>
                </a:solidFill>
                <a:latin typeface="Segoe UI" panose="020B0502040204020203" pitchFamily="34" charset="0"/>
              </a:rPr>
              <a:t>Prema samoprocjeni moguće je ostvariti minimalni broj bodova u kriterijima za odabir</a:t>
            </a:r>
            <a:endParaRPr lang="hr-HR" sz="1800" b="0" i="0" u="none" strike="noStrike" baseline="0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05259B1-39B8-E1D4-C4E8-ACFB3E83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BRANITELJI ZAJEDNO i ROZP - edukativni sadržaji 2025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047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{CDBD1A41-5A43-4924-A041-C37B2184143A}tf02900722</Template>
  <TotalTime>360</TotalTime>
  <Words>690</Words>
  <Application>Microsoft Office PowerPoint</Application>
  <PresentationFormat>Široki zaslon</PresentationFormat>
  <Paragraphs>87</Paragraphs>
  <Slides>13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20" baseType="lpstr">
      <vt:lpstr>Arial</vt:lpstr>
      <vt:lpstr>Britannic Bold</vt:lpstr>
      <vt:lpstr>Calibri</vt:lpstr>
      <vt:lpstr>Century Gothic</vt:lpstr>
      <vt:lpstr>Segoe UI</vt:lpstr>
      <vt:lpstr>Wingdings 3</vt:lpstr>
      <vt:lpstr>Soba za sastanke za ion</vt:lpstr>
      <vt:lpstr>  Osmišljavanje i razrada projektnih ideja za potencijalne prijavitelje</vt:lpstr>
      <vt:lpstr>Sadržaj</vt:lpstr>
      <vt:lpstr>PowerPoint prezentacija</vt:lpstr>
      <vt:lpstr>Što projekt čini uspješnim?</vt:lpstr>
      <vt:lpstr>Logika projekta</vt:lpstr>
      <vt:lpstr>Od ideje do rezultata</vt:lpstr>
      <vt:lpstr>Ključni koraci u izradi projekta </vt:lpstr>
      <vt:lpstr>Ključni koraci u izradi projekta </vt:lpstr>
      <vt:lpstr>Ključni koraci u izradi projekta </vt:lpstr>
      <vt:lpstr>Ključni koraci u izradi projekta </vt:lpstr>
      <vt:lpstr>Ključni koraci u izradi projekta </vt:lpstr>
      <vt:lpstr>Metode upravljanja projektnim ciklusom</vt:lpstr>
      <vt:lpstr>Hvala na pozornosti! Pitanja?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Osmišljavanje i razrada projektnih ideja za potencijalne prijavitelje</dc:title>
  <dc:creator>Željko Tomašić</dc:creator>
  <cp:lastModifiedBy>Branitelji zajedno Međimurje</cp:lastModifiedBy>
  <cp:revision>11</cp:revision>
  <cp:lastPrinted>2025-11-04T05:17:46Z</cp:lastPrinted>
  <dcterms:created xsi:type="dcterms:W3CDTF">2024-01-31T06:08:17Z</dcterms:created>
  <dcterms:modified xsi:type="dcterms:W3CDTF">2025-11-05T10:30:23Z</dcterms:modified>
</cp:coreProperties>
</file>